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0" r:id="rId5"/>
    <p:sldId id="326" r:id="rId6"/>
    <p:sldId id="335" r:id="rId7"/>
    <p:sldId id="395" r:id="rId8"/>
    <p:sldId id="422" r:id="rId9"/>
    <p:sldId id="430" r:id="rId10"/>
    <p:sldId id="431" r:id="rId11"/>
    <p:sldId id="421" r:id="rId12"/>
    <p:sldId id="432" r:id="rId13"/>
    <p:sldId id="489" r:id="rId14"/>
    <p:sldId id="490" r:id="rId15"/>
    <p:sldId id="484" r:id="rId16"/>
    <p:sldId id="428" r:id="rId17"/>
    <p:sldId id="464" r:id="rId18"/>
    <p:sldId id="465" r:id="rId19"/>
    <p:sldId id="487" r:id="rId20"/>
    <p:sldId id="485" r:id="rId21"/>
    <p:sldId id="437" r:id="rId22"/>
    <p:sldId id="439" r:id="rId23"/>
    <p:sldId id="449" r:id="rId24"/>
    <p:sldId id="453" r:id="rId25"/>
    <p:sldId id="469" r:id="rId26"/>
    <p:sldId id="491" r:id="rId27"/>
    <p:sldId id="475" r:id="rId28"/>
    <p:sldId id="486" r:id="rId29"/>
    <p:sldId id="462" r:id="rId30"/>
    <p:sldId id="463" r:id="rId31"/>
    <p:sldId id="480" r:id="rId32"/>
    <p:sldId id="481" r:id="rId33"/>
    <p:sldId id="483" r:id="rId34"/>
    <p:sldId id="416" r:id="rId35"/>
    <p:sldId id="423" r:id="rId3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76" autoAdjust="0"/>
    <p:restoredTop sz="96357" autoAdjust="0"/>
  </p:normalViewPr>
  <p:slideViewPr>
    <p:cSldViewPr snapToGrid="0">
      <p:cViewPr varScale="1">
        <p:scale>
          <a:sx n="112" d="100"/>
          <a:sy n="112" d="100"/>
        </p:scale>
        <p:origin x="132" y="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4EF98-074B-40D2-ABF5-D01279F6D3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BF2539-B0AA-49A7-9CD0-51B486895A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654A1-242D-4FE5-9EEB-F789FE6DD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FCA91-14FE-4513-B486-0C48812B1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06128-47C9-436A-BAC0-C8F0D6BA7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03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2829E-6D2B-47C6-85AE-EF13A4530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B64865-E7AB-4D69-BF2D-72668E0DC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847DC-4E05-47E1-868C-9B39C624C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B6206-F64D-49F2-9321-737F1BF92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18BA7-7F1A-4857-B5E7-096EFFC9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45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889750-2711-401C-B8E0-01FF303F9D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D3E9F1-6168-416C-AED6-E797ED1A15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8F370-4095-428E-862C-FAC6614D7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6D029-81FC-48C0-A872-54444321B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ABBB4-156D-4997-8C7E-0661FE180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26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C08A3-8041-4619-BAF3-31AC3693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C2F3E-230D-4D4B-AFEA-91201BFFD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B6CDD-6E29-4366-8E04-00EA9877A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B9FF8-A15A-4B5C-9A0F-13800913B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DF9CE-9C1D-469A-945F-B4D750331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61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B95A1-4EBF-4B8F-A85D-CE573A7F1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1BE23-E69F-4154-95EC-2D59B674C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5640D-F310-41EA-8188-D398155AC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7458F-01D0-4F77-9194-639DAEF1F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F02DF-0D3E-4F4F-9572-773BB5120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85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9F221-D9C6-4804-BEE7-B17F8C91D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07AC5-B4F9-401F-815E-1874EBA50C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86FC62-574F-44C6-878B-0B81D98D3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2DD59D-7321-404A-B944-9D780DD51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B0B83-E4E6-4302-B07C-5873C18B1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177384-84D4-45A0-B2EB-1886B9DB0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78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BF88D-FCBD-429D-AF3B-019C64D78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10F6F-FC39-4E08-8AFD-C6F8D411A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1B916C-F990-4C29-92E6-D5CDC0EAC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0CE014-C5E6-4038-9A81-9B9105B03A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776CC0-CE8B-4F16-9CA1-AC3033BF79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625273-1CAC-4C3D-9D66-CE620DF32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A97244-699C-4A04-B531-2CFC1F1E1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EEA286-36EA-4E11-B46E-7DE968914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32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AE91A-B86F-40A9-B39E-75261E885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FCCC71-80F7-4F4E-AEB6-C2435A2DF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F9C86C-42EF-487A-B320-1147BEBC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74E64C-2186-4070-84AD-07D042729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80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EE02E5-FC41-42D2-B546-BDF138E4D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D268FC-6595-4AC5-BD6B-CF81191E8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27472-4E9F-4F6A-8BB4-4E88EF96A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85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FF2CD-4291-4AEB-B2A4-96651AD07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EDCE1-8F84-4675-8AEC-34EC45C8C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F0460C-43F5-4810-8343-D5A9E9C26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94029-F01C-4989-B29D-932065E40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9B95D-563C-4AB9-A9D0-A38EB16C8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3E813-4990-4713-A29E-E8681F84E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93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3FDCE-0744-4AA2-A389-E9981A2F6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1352E6-3699-4C8B-AAE8-E965D346F5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5A374D-1099-4130-B874-2780D92CAC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2B256D-F902-4FAF-889C-6EB3B46D6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8A3F9-D71F-4214-B47E-D1156DFC2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D407DB-5725-4970-B094-B5F57D91E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2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9EFDC0-2831-4B2A-BB57-4CE818F2A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59723-EA71-4A97-BCC4-DD7C4352F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57E67F-FFAE-4054-9734-5099501221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0A507-9A93-4C0A-89A0-5A4B83982FA6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94191-0E12-43BC-B738-8A6E223146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9374-F0EB-4218-A402-7D253B8F67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98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png"/><Relationship Id="rId3" Type="http://schemas.openxmlformats.org/officeDocument/2006/relationships/image" Target="../media/image5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image" Target="../media/image6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5" Type="http://schemas.openxmlformats.org/officeDocument/2006/relationships/image" Target="../media/image60.png"/><Relationship Id="rId10" Type="http://schemas.openxmlformats.org/officeDocument/2006/relationships/image" Target="../media/image55.jpg"/><Relationship Id="rId4" Type="http://schemas.openxmlformats.org/officeDocument/2006/relationships/image" Target="../media/image49.png"/><Relationship Id="rId9" Type="http://schemas.openxmlformats.org/officeDocument/2006/relationships/image" Target="../media/image54.jpg"/><Relationship Id="rId1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estanproducts.com/resource-center/product-videos/prestan-professional-adult-series-2000-manikin/?back=resource_center" TargetMode="External"/><Relationship Id="rId3" Type="http://schemas.openxmlformats.org/officeDocument/2006/relationships/image" Target="../media/image63.png"/><Relationship Id="rId7" Type="http://schemas.openxmlformats.org/officeDocument/2006/relationships/hyperlink" Target="https://www.prestanproducts.com/resource-center/instructional-videos/prestan-professional-manikins-cpr-feedback/?back=resource_center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6.png"/><Relationship Id="rId10" Type="http://schemas.openxmlformats.org/officeDocument/2006/relationships/image" Target="../media/image33.jpg"/><Relationship Id="rId4" Type="http://schemas.openxmlformats.org/officeDocument/2006/relationships/image" Target="../media/image64.png"/><Relationship Id="rId9" Type="http://schemas.openxmlformats.org/officeDocument/2006/relationships/image" Target="../media/image6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Yb7nroR1dc?feature=oembed" TargetMode="External"/><Relationship Id="rId5" Type="http://schemas.openxmlformats.org/officeDocument/2006/relationships/image" Target="../media/image66.jpe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rocHpDuNMU?feature=oembed" TargetMode="External"/><Relationship Id="rId5" Type="http://schemas.openxmlformats.org/officeDocument/2006/relationships/image" Target="../media/image67.jpe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5.jpeg"/><Relationship Id="rId7" Type="http://schemas.openxmlformats.org/officeDocument/2006/relationships/image" Target="../media/image70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69.jpeg"/><Relationship Id="rId4" Type="http://schemas.openxmlformats.org/officeDocument/2006/relationships/image" Target="../media/image6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fSJaCUVfR8?feature=oembed" TargetMode="External"/><Relationship Id="rId5" Type="http://schemas.openxmlformats.org/officeDocument/2006/relationships/image" Target="../media/image74.jpe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3o2ym8fRAk?feature=oembed" TargetMode="External"/><Relationship Id="rId6" Type="http://schemas.openxmlformats.org/officeDocument/2006/relationships/image" Target="../media/image32.jp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J_X-dQlHEQ?feature=oembed" TargetMode="External"/><Relationship Id="rId5" Type="http://schemas.openxmlformats.org/officeDocument/2006/relationships/image" Target="../media/image78.jpe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estanproducts.com/clientuploads/directory/resource_center/Prestan-Adult-Series2000-Manikin-Warranty.pdf" TargetMode="External"/><Relationship Id="rId3" Type="http://schemas.openxmlformats.org/officeDocument/2006/relationships/image" Target="../media/image6.png"/><Relationship Id="rId7" Type="http://schemas.openxmlformats.org/officeDocument/2006/relationships/hyperlink" Target="https://www.prestanproducts.com/clientuploads/directory/resource_center/PRESTAN-Professional-Adult-Series2000-Manikin-Troubleshooting-Guide.pdf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restanproducts.com/resource-center/instructional-videos/prestan-professional-adult-series-2000-add-on-kit-installation/?back=resource_center" TargetMode="External"/><Relationship Id="rId5" Type="http://schemas.openxmlformats.org/officeDocument/2006/relationships/hyperlink" Target="Professional%20Adult%20Series%202000%20Instructions" TargetMode="External"/><Relationship Id="rId4" Type="http://schemas.openxmlformats.org/officeDocument/2006/relationships/hyperlink" Target="https://www.prestanproducts.com/clientuploads/directory/resource_center/Prestan-Adult-Manikin-Series2000-Instructions_12716RevB.pdf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estanproducts.com/resource-center/instructional-videos/prestan-cpr-feedback-app-ventilation-calibration/?back=resource_center" TargetMode="External"/><Relationship Id="rId13" Type="http://schemas.openxmlformats.org/officeDocument/2006/relationships/image" Target="../media/image79.png"/><Relationship Id="rId3" Type="http://schemas.openxmlformats.org/officeDocument/2006/relationships/image" Target="../media/image6.png"/><Relationship Id="rId7" Type="http://schemas.openxmlformats.org/officeDocument/2006/relationships/hyperlink" Target="https://www.prestanproducts.com/resource-center/instructional-videos/prestan-cpr-feedback-app-overview-guide/?back=resource_center" TargetMode="External"/><Relationship Id="rId12" Type="http://schemas.openxmlformats.org/officeDocument/2006/relationships/hyperlink" Target="https://www.prestanproducts.com/resource-center/instructional-videos/prestan-cpr-feedback-app-data-review/?back=resource_center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restanproducts.com/resource-center/instructional-videos/prestan-cpr-feedback-app-downloading-the-prestan-cpr-feedback-app/?back=resource_center" TargetMode="External"/><Relationship Id="rId11" Type="http://schemas.openxmlformats.org/officeDocument/2006/relationships/hyperlink" Target="https://www.prestanproducts.com/resource-center/instructional-videos/prestan-cpr-feedback-app-training-guide/?back=resource_center" TargetMode="External"/><Relationship Id="rId5" Type="http://schemas.openxmlformats.org/officeDocument/2006/relationships/hyperlink" Target="https://www.prestanproducts.com/resource-center/instructional-videos/prestan-professional-adult-series-2000-manikin-training-with-the-prestan-cpr-feedback-app-full-15-min-training-video/?back=resource_center" TargetMode="External"/><Relationship Id="rId10" Type="http://schemas.openxmlformats.org/officeDocument/2006/relationships/hyperlink" Target="https://www.prestanproducts.com/resource-center/instructional-videos/prestan-cpr-feedback-app-renaming-your-manikin/?back=resource_center" TargetMode="External"/><Relationship Id="rId4" Type="http://schemas.openxmlformats.org/officeDocument/2006/relationships/hyperlink" Target="https://www.prestanproducts.com/clientuploads/directory/resource_center/PRESTAN-Professional-Adult-Series2000-Manikin-Troubleshooting-Guide.pdf" TargetMode="External"/><Relationship Id="rId9" Type="http://schemas.openxmlformats.org/officeDocument/2006/relationships/hyperlink" Target="https://www.prestanproducts.com/resource-center/instructional-videos/prestan-cpr-feedback-app-assigning-manikin-color-and-number-id/?back=resource_center" TargetMode="External"/><Relationship Id="rId1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estanproducts.com/clientuploads/directory/resource_center/PRESTAN-Professional-Adult-Manikin-Replacing-Clicker.pdf" TargetMode="External"/><Relationship Id="rId13" Type="http://schemas.openxmlformats.org/officeDocument/2006/relationships/hyperlink" Target="https://youtu.be/xNC_iWM3t1I" TargetMode="External"/><Relationship Id="rId3" Type="http://schemas.openxmlformats.org/officeDocument/2006/relationships/hyperlink" Target="https://www.prestanproducts.com/clientuploads/directory/resource_center/PRESTAN-General-Manikins-FAQs.pdf" TargetMode="External"/><Relationship Id="rId7" Type="http://schemas.openxmlformats.org/officeDocument/2006/relationships/hyperlink" Target="https://www.prestanproducts.com/clientuploads/directory/resource_center/PRESTAN-Professional-Adult-Child-Manikin-Cleaning-Clicker.pdf" TargetMode="External"/><Relationship Id="rId12" Type="http://schemas.openxmlformats.org/officeDocument/2006/relationships/hyperlink" Target="https://youtu.be/jYb7nroR1dc" TargetMode="External"/><Relationship Id="rId2" Type="http://schemas.openxmlformats.org/officeDocument/2006/relationships/hyperlink" Target="https://www.prestanproducts.com/clientuploads/directory/resource_center/PRESTAN-Professional-Adult-Manikin-Instruction-Sheet.pdf" TargetMode="Externa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prestanproducts.com/clientuploads/directory/resource_center/PRESTAN-Professional-Adult-Child-Installing-Lung-Bag.pdf" TargetMode="External"/><Relationship Id="rId11" Type="http://schemas.openxmlformats.org/officeDocument/2006/relationships/hyperlink" Target="https://youtu.be/mESfE35ZQY8" TargetMode="External"/><Relationship Id="rId5" Type="http://schemas.openxmlformats.org/officeDocument/2006/relationships/hyperlink" Target="https://www.prestanproducts.com/clientuploads/directory/resource_center/PRESTAN-Professional-Adult-Child-Manikin-CPR-Rate-Monitor-Guide.pdf" TargetMode="External"/><Relationship Id="rId15" Type="http://schemas.openxmlformats.org/officeDocument/2006/relationships/image" Target="../media/image5.jpeg"/><Relationship Id="rId10" Type="http://schemas.openxmlformats.org/officeDocument/2006/relationships/hyperlink" Target="https://youtu.be/5fSJaCUVfR8" TargetMode="External"/><Relationship Id="rId4" Type="http://schemas.openxmlformats.org/officeDocument/2006/relationships/hyperlink" Target="https://www.prestanproducts.com/clientuploads/directory/resource_center/PRESTAN-Adult-Child-Manikins-FAQs.pdf/" TargetMode="External"/><Relationship Id="rId9" Type="http://schemas.openxmlformats.org/officeDocument/2006/relationships/hyperlink" Target="https://www.prestanproducts.com/clientuploads/directory/resource_center/PRESTAN-Professional-Adult-Child-Manikin-Replacing-Piston-Sleeve-And-Chest-Plate.pdf" TargetMode="External"/><Relationship Id="rId14" Type="http://schemas.openxmlformats.org/officeDocument/2006/relationships/hyperlink" Target="https://www.prestanproducts.com/clientuploads/directory/resource_center/PRESTAN-Manikin-Warranty.pdf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estanproducts.com/clientuploads/directory/resource_center/PRESTAN-Professional-Adult-Manikin-Replacing-Clicker.pdf" TargetMode="External"/><Relationship Id="rId13" Type="http://schemas.openxmlformats.org/officeDocument/2006/relationships/hyperlink" Target="https://www.prestanproducts.com/clientuploads/directory/resource_center/PRESTAN-Manikin-Warranty.pdf" TargetMode="External"/><Relationship Id="rId3" Type="http://schemas.openxmlformats.org/officeDocument/2006/relationships/hyperlink" Target="https://www.prestanproducts.com/clientuploads/directory/resource_center/PRESTAN-General-Manikins-FAQs.pdf" TargetMode="External"/><Relationship Id="rId7" Type="http://schemas.openxmlformats.org/officeDocument/2006/relationships/hyperlink" Target="https://www.prestanproducts.com/clientuploads/directory/resource_center/PRESTAN-Professional-Adult-Child-Manikin-Cleaning-Clicker.pdf" TargetMode="External"/><Relationship Id="rId12" Type="http://schemas.openxmlformats.org/officeDocument/2006/relationships/hyperlink" Target="https://youtu.be/xNC_iWM3t1I" TargetMode="External"/><Relationship Id="rId2" Type="http://schemas.openxmlformats.org/officeDocument/2006/relationships/hyperlink" Target="https://www.prestanproducts.com/clientuploads/directory/resource_center/PRESTAN-Professional-Child-Instruction-Sheet.pdf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prestanproducts.com/clientuploads/directory/resource_center/PRESTAN-Professional-Adult-Child-Installing-Lung-Bag.pdf" TargetMode="External"/><Relationship Id="rId11" Type="http://schemas.openxmlformats.org/officeDocument/2006/relationships/hyperlink" Target="https://youtu.be/jYb7nroR1dc" TargetMode="External"/><Relationship Id="rId5" Type="http://schemas.openxmlformats.org/officeDocument/2006/relationships/hyperlink" Target="https://www.prestanproducts.com/clientuploads/directory/resource_center/PRESTAN-Professional-Adult-Child-Manikin-CPR-Rate-Monitor-Guide.pdf" TargetMode="External"/><Relationship Id="rId15" Type="http://schemas.openxmlformats.org/officeDocument/2006/relationships/image" Target="../media/image6.png"/><Relationship Id="rId10" Type="http://schemas.openxmlformats.org/officeDocument/2006/relationships/hyperlink" Target="https://youtu.be/mESfE35ZQY8" TargetMode="External"/><Relationship Id="rId4" Type="http://schemas.openxmlformats.org/officeDocument/2006/relationships/hyperlink" Target="https://www.prestanproducts.com/clientuploads/directory/resource_center/PRESTAN-Adult-Child-Manikins-FAQs.pdf/" TargetMode="External"/><Relationship Id="rId9" Type="http://schemas.openxmlformats.org/officeDocument/2006/relationships/hyperlink" Target="https://www.prestanproducts.com/clientuploads/directory/resource_center/PRESTAN-Professional-Adult-Child-Manikin-Replacing-Piston-Sleeve-And-Chest-Plate.pdf" TargetMode="External"/><Relationship Id="rId1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estanproducts.com/clientuploads/directory/resource_center/PRESTAN-Professional-Infant-Manikin-Replacing-Limbs.pdf" TargetMode="External"/><Relationship Id="rId13" Type="http://schemas.openxmlformats.org/officeDocument/2006/relationships/image" Target="../media/image5.jpeg"/><Relationship Id="rId3" Type="http://schemas.openxmlformats.org/officeDocument/2006/relationships/hyperlink" Target="https://www.prestanproducts.com/clientuploads/directory/resource_center/PRESTAN-General-Manikins-FAQs.pdf" TargetMode="External"/><Relationship Id="rId7" Type="http://schemas.openxmlformats.org/officeDocument/2006/relationships/hyperlink" Target="https://www.prestanproducts.com/clientuploads/directory/resource_center/PRESTAN-Professional-Infant-Manikin-Replacing-Clicker.pdf" TargetMode="External"/><Relationship Id="rId12" Type="http://schemas.openxmlformats.org/officeDocument/2006/relationships/hyperlink" Target="https://www.prestanproducts.com/clientuploads/directory/resource_center/PRESTAN-Manikin-Warranty.pdf" TargetMode="External"/><Relationship Id="rId2" Type="http://schemas.openxmlformats.org/officeDocument/2006/relationships/hyperlink" Target="https://www.prestanproducts.com/clientuploads/directory/resource_center/PRESTAN-Professional-Infant-Manikin-Instruction-Sheet.pdf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prestanproducts.com/clientuploads/directory/resource_center/PRESTAN-Professional-Infant-Manikin-Repairing-Faulty-CPR-Rate-Monitor.pdf" TargetMode="External"/><Relationship Id="rId11" Type="http://schemas.openxmlformats.org/officeDocument/2006/relationships/hyperlink" Target="https://youtu.be/mESfE35ZQY8" TargetMode="External"/><Relationship Id="rId5" Type="http://schemas.openxmlformats.org/officeDocument/2006/relationships/hyperlink" Target="https://www.prestanproducts.com/clientuploads/directory/resource_center/PRESTAN-Professional-Infant-Manikin-Replacing-CPR-Rate-Monitor.pdf" TargetMode="External"/><Relationship Id="rId10" Type="http://schemas.openxmlformats.org/officeDocument/2006/relationships/hyperlink" Target="https://youtu.be/aJ_X-dQlHEQ" TargetMode="External"/><Relationship Id="rId4" Type="http://schemas.openxmlformats.org/officeDocument/2006/relationships/hyperlink" Target="https://www.prestanproducts.com/clientuploads/directory/resource_center/PRESTAN-Infant-Manikin-FAQs.pdf" TargetMode="External"/><Relationship Id="rId9" Type="http://schemas.openxmlformats.org/officeDocument/2006/relationships/hyperlink" Target="https://www.prestanproducts.com/clientuploads/directory/resource_center/PRESTAN-Professional-Infant-Manikin-Replacing-Chest-Foam.pdf" TargetMode="External"/><Relationship Id="rId1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prestanproducts.com/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png"/><Relationship Id="rId7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10" Type="http://schemas.openxmlformats.org/officeDocument/2006/relationships/image" Target="../media/image25.jpeg"/><Relationship Id="rId4" Type="http://schemas.openxmlformats.org/officeDocument/2006/relationships/image" Target="../media/image21.jpeg"/><Relationship Id="rId9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7.jpeg"/><Relationship Id="rId7" Type="http://schemas.openxmlformats.org/officeDocument/2006/relationships/image" Target="../media/image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2.jpg"/><Relationship Id="rId4" Type="http://schemas.openxmlformats.org/officeDocument/2006/relationships/image" Target="../media/image28.jpeg"/><Relationship Id="rId9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g"/><Relationship Id="rId3" Type="http://schemas.openxmlformats.org/officeDocument/2006/relationships/image" Target="../media/image34.png"/><Relationship Id="rId7" Type="http://schemas.openxmlformats.org/officeDocument/2006/relationships/image" Target="../media/image36.jpg"/><Relationship Id="rId12" Type="http://schemas.openxmlformats.org/officeDocument/2006/relationships/image" Target="../media/image41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40.jpg"/><Relationship Id="rId5" Type="http://schemas.openxmlformats.org/officeDocument/2006/relationships/image" Target="../media/image35.png"/><Relationship Id="rId15" Type="http://schemas.openxmlformats.org/officeDocument/2006/relationships/image" Target="../media/image44.jpeg"/><Relationship Id="rId10" Type="http://schemas.openxmlformats.org/officeDocument/2006/relationships/image" Target="../media/image39.jfif"/><Relationship Id="rId4" Type="http://schemas.openxmlformats.org/officeDocument/2006/relationships/image" Target="../media/image6.png"/><Relationship Id="rId9" Type="http://schemas.openxmlformats.org/officeDocument/2006/relationships/image" Target="../media/image38.jp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9ACDA8D-B399-442A-AD2F-72300B423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354" y="156754"/>
            <a:ext cx="7334712" cy="672350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4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n-US" sz="5200" b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52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Building Confidence</a:t>
            </a:r>
          </a:p>
          <a:p>
            <a:pPr marL="0" indent="0" algn="ctr">
              <a:buNone/>
            </a:pPr>
            <a:r>
              <a:rPr lang="en-US" sz="3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with PRESTAN Professional Manikins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547B4DC-B8D1-4A78-9CEB-CF48B4EC4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898" y="2464729"/>
            <a:ext cx="4514851" cy="85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9FFF84-BFBA-435D-A7F9-741A52121362}"/>
              </a:ext>
            </a:extLst>
          </p:cNvPr>
          <p:cNvCxnSpPr>
            <a:cxnSpLocks/>
          </p:cNvCxnSpPr>
          <p:nvPr/>
        </p:nvCxnSpPr>
        <p:spPr>
          <a:xfrm>
            <a:off x="396390" y="1929384"/>
            <a:ext cx="5821530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408968-E6B5-4143-939F-EC5CB44A326F}"/>
              </a:ext>
            </a:extLst>
          </p:cNvPr>
          <p:cNvCxnSpPr>
            <a:cxnSpLocks/>
          </p:cNvCxnSpPr>
          <p:nvPr/>
        </p:nvCxnSpPr>
        <p:spPr>
          <a:xfrm>
            <a:off x="396390" y="5099304"/>
            <a:ext cx="7330290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36C704E-218F-448A-851B-CC8A3D42D8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/>
          <a:stretch/>
        </p:blipFill>
        <p:spPr>
          <a:xfrm>
            <a:off x="5926241" y="1"/>
            <a:ext cx="6265759" cy="2285991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029365-B473-4859-BB15-DE46F9A030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8410" y="2277611"/>
            <a:ext cx="5203591" cy="2286000"/>
          </a:xfrm>
          <a:custGeom>
            <a:avLst/>
            <a:gdLst>
              <a:gd name="connsiteX0" fmla="*/ 0 w 5203590"/>
              <a:gd name="connsiteY0" fmla="*/ 0 h 2286000"/>
              <a:gd name="connsiteX1" fmla="*/ 5203590 w 5203590"/>
              <a:gd name="connsiteY1" fmla="*/ 0 h 2286000"/>
              <a:gd name="connsiteX2" fmla="*/ 5203590 w 5203590"/>
              <a:gd name="connsiteY2" fmla="*/ 2286000 h 2286000"/>
              <a:gd name="connsiteX3" fmla="*/ 1059212 w 5203590"/>
              <a:gd name="connsiteY3" fmla="*/ 2286000 h 2286000"/>
              <a:gd name="connsiteX4" fmla="*/ 925708 w 5203590"/>
              <a:gd name="connsiteY4" fmla="*/ 1997870 h 2286000"/>
              <a:gd name="connsiteX5" fmla="*/ 925707 w 5203590"/>
              <a:gd name="connsiteY5" fmla="*/ 19978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CEF347-5277-491D-BCF6-A4663BEC36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7618" y="4563602"/>
            <a:ext cx="4144383" cy="2286000"/>
          </a:xfrm>
          <a:custGeom>
            <a:avLst/>
            <a:gdLst>
              <a:gd name="connsiteX0" fmla="*/ 0 w 4144382"/>
              <a:gd name="connsiteY0" fmla="*/ 0 h 2286000"/>
              <a:gd name="connsiteX1" fmla="*/ 4144382 w 4144382"/>
              <a:gd name="connsiteY1" fmla="*/ 0 h 2286000"/>
              <a:gd name="connsiteX2" fmla="*/ 4144382 w 4144382"/>
              <a:gd name="connsiteY2" fmla="*/ 2286000 h 2286000"/>
              <a:gd name="connsiteX3" fmla="*/ 1054581 w 4144382"/>
              <a:gd name="connsiteY3" fmla="*/ 2286000 h 2286000"/>
              <a:gd name="connsiteX4" fmla="*/ 1054581 w 4144382"/>
              <a:gd name="connsiteY4" fmla="*/ 2285999 h 2286000"/>
              <a:gd name="connsiteX5" fmla="*/ 1059211 w 4144382"/>
              <a:gd name="connsiteY5" fmla="*/ 228599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</p:spPr>
      </p:pic>
      <p:sp>
        <p:nvSpPr>
          <p:cNvPr id="16" name="Subtitle 7">
            <a:extLst>
              <a:ext uri="{FF2B5EF4-FFF2-40B4-BE49-F238E27FC236}">
                <a16:creationId xmlns:a16="http://schemas.microsoft.com/office/drawing/2014/main" id="{EB7A71A9-8D0E-42F2-AAF0-AAB5EE8403F5}"/>
              </a:ext>
            </a:extLst>
          </p:cNvPr>
          <p:cNvSpPr txBox="1">
            <a:spLocks/>
          </p:cNvSpPr>
          <p:nvPr/>
        </p:nvSpPr>
        <p:spPr>
          <a:xfrm>
            <a:off x="762170" y="5340335"/>
            <a:ext cx="6514280" cy="1119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[DATE]</a:t>
            </a:r>
          </a:p>
          <a:p>
            <a:pPr marL="0" indent="0" algn="ctr">
              <a:buNone/>
            </a:pPr>
            <a:endParaRPr lang="en-US" sz="800" b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[NAME, TITLE]</a:t>
            </a:r>
          </a:p>
        </p:txBody>
      </p:sp>
    </p:spTree>
    <p:extLst>
      <p:ext uri="{BB962C8B-B14F-4D97-AF65-F5344CB8AC3E}">
        <p14:creationId xmlns:p14="http://schemas.microsoft.com/office/powerpoint/2010/main" val="717835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3B37997-A0B5-4E5A-A4DB-FBF310C1D3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963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AED Trainer Product Offerings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92563C-95D2-4C74-91A9-27DE52BE3A65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3343ED38-01B3-4623-A666-9F81FC5FC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2379A9D-E98C-4D0E-85B0-58202E838D40}"/>
              </a:ext>
            </a:extLst>
          </p:cNvPr>
          <p:cNvSpPr txBox="1"/>
          <p:nvPr/>
        </p:nvSpPr>
        <p:spPr>
          <a:xfrm flipH="1">
            <a:off x="11329240" y="3946277"/>
            <a:ext cx="63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430C60-61F6-41E4-B5E3-309CF4ABF533}"/>
              </a:ext>
            </a:extLst>
          </p:cNvPr>
          <p:cNvSpPr txBox="1"/>
          <p:nvPr/>
        </p:nvSpPr>
        <p:spPr>
          <a:xfrm>
            <a:off x="7157682" y="4911243"/>
            <a:ext cx="3962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PRESTAN Professional AED Trainer PLUS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EEC6A9-CFEB-479C-B755-5250708AD860}"/>
              </a:ext>
            </a:extLst>
          </p:cNvPr>
          <p:cNvSpPr txBox="1"/>
          <p:nvPr/>
        </p:nvSpPr>
        <p:spPr>
          <a:xfrm>
            <a:off x="1926558" y="4895200"/>
            <a:ext cx="2956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PRESTAN AED UltraTrainer</a:t>
            </a:r>
            <a:r>
              <a:rPr lang="en-US" b="1" baseline="30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TM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6764722D-A124-46CC-B33D-814FED710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104" y="2039989"/>
            <a:ext cx="2279745" cy="255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4384F69-5AF6-454F-8FC0-DA6DB3FFCA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10" y="2373337"/>
            <a:ext cx="1726338" cy="17377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6BE77E6-4138-4767-B985-1FED994881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536" y="1928572"/>
            <a:ext cx="1811190" cy="26273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8B4882D-F76F-4CFC-BE71-4930202134E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199" y="2085568"/>
            <a:ext cx="2279745" cy="264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75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CE1EA90-D5F0-432F-8475-CE211D7D91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13538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AED Trainer Parts, Accessories &amp; Consumables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D30AAD-EE3D-44BC-A909-3BB42A462B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01614A0B-E004-40F1-8CB2-F578126DA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14EABA-ED42-4981-8B19-BD67F80320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82084">
            <a:off x="9570228" y="3702711"/>
            <a:ext cx="981678" cy="1355794"/>
          </a:xfrm>
          <a:prstGeom prst="rect">
            <a:avLst/>
          </a:prstGeom>
        </p:spPr>
      </p:pic>
      <p:pic>
        <p:nvPicPr>
          <p:cNvPr id="4" name="Picture 3" descr="A picture containing bag, accessory&#10;&#10;Description automatically generated">
            <a:extLst>
              <a:ext uri="{FF2B5EF4-FFF2-40B4-BE49-F238E27FC236}">
                <a16:creationId xmlns:a16="http://schemas.microsoft.com/office/drawing/2014/main" id="{0FA7B0CA-B65A-4BCC-9E7A-63FB201E27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3" t="16775" r="32709" b="14393"/>
          <a:stretch/>
        </p:blipFill>
        <p:spPr>
          <a:xfrm>
            <a:off x="4869915" y="1887214"/>
            <a:ext cx="1037532" cy="13255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EC54BA-597E-4370-A2A2-D05DC473C3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038" y="1765131"/>
            <a:ext cx="1944707" cy="21348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2411BFA-DA88-4E1B-9403-9A5B4DE603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5" t="14019" r="20725" b="13312"/>
          <a:stretch/>
        </p:blipFill>
        <p:spPr>
          <a:xfrm>
            <a:off x="2324483" y="2000630"/>
            <a:ext cx="2020184" cy="1546618"/>
          </a:xfrm>
          <a:prstGeom prst="rect">
            <a:avLst/>
          </a:prstGeom>
        </p:spPr>
      </p:pic>
      <p:pic>
        <p:nvPicPr>
          <p:cNvPr id="24" name="Picture 23" descr="A picture containing accessory, bag&#10;&#10;Description automatically generated">
            <a:extLst>
              <a:ext uri="{FF2B5EF4-FFF2-40B4-BE49-F238E27FC236}">
                <a16:creationId xmlns:a16="http://schemas.microsoft.com/office/drawing/2014/main" id="{6DAC7813-3A33-4B53-91DE-4574B231F6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081" y="1793515"/>
            <a:ext cx="1230927" cy="1496576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887495C5-7229-420A-B93E-37D1B10991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301" y="3820957"/>
            <a:ext cx="1235337" cy="1103660"/>
          </a:xfrm>
          <a:prstGeom prst="rect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CF72AF2A-E872-4FB4-BE0A-423F152004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07" y="4251643"/>
            <a:ext cx="1292342" cy="1166212"/>
          </a:xfrm>
          <a:prstGeom prst="rect">
            <a:avLst/>
          </a:prstGeom>
        </p:spPr>
      </p:pic>
      <p:pic>
        <p:nvPicPr>
          <p:cNvPr id="30" name="Picture 29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423F2020-B130-4044-B3B8-4D41711A68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87">
            <a:off x="2544329" y="3997967"/>
            <a:ext cx="1220662" cy="1791998"/>
          </a:xfrm>
          <a:prstGeom prst="rect">
            <a:avLst/>
          </a:prstGeom>
        </p:spPr>
      </p:pic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65BDDE38-29E1-4BD2-BEC4-D72B9530804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7" r="35111"/>
          <a:stretch/>
        </p:blipFill>
        <p:spPr>
          <a:xfrm>
            <a:off x="8802104" y="4668547"/>
            <a:ext cx="455633" cy="120625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8C04E00-8B63-47A2-B8F4-E53CA0F58D8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4068" y="4389517"/>
            <a:ext cx="1213200" cy="131011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975DFC5-AADB-41C2-A95F-86C14AD22A5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922" y="4244109"/>
            <a:ext cx="1089716" cy="10202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C05D5F-4CDC-4343-B270-91D77574ED42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22455">
            <a:off x="7019438" y="4684603"/>
            <a:ext cx="1119598" cy="8410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A31BFF-3B84-4C94-8E31-9139C32EA62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458548">
            <a:off x="9774705" y="4745835"/>
            <a:ext cx="1065968" cy="114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83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Key Product Features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BC52856-D963-48F8-BC08-E33CF0D98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983" y="2478843"/>
            <a:ext cx="5036039" cy="95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117F51-4D46-44DC-BF36-FD6B6F440565}"/>
              </a:ext>
            </a:extLst>
          </p:cNvPr>
          <p:cNvCxnSpPr/>
          <p:nvPr/>
        </p:nvCxnSpPr>
        <p:spPr>
          <a:xfrm>
            <a:off x="786384" y="192938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F91FD2-88C3-43BA-8976-A61EBEEACB9C}"/>
              </a:ext>
            </a:extLst>
          </p:cNvPr>
          <p:cNvCxnSpPr/>
          <p:nvPr/>
        </p:nvCxnSpPr>
        <p:spPr>
          <a:xfrm>
            <a:off x="783336" y="509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6367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3B37997-A0B5-4E5A-A4DB-FBF310C1D3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Professional Manikin Key Product Features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92563C-95D2-4C74-91A9-27DE52BE3A65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3343ED38-01B3-4623-A666-9F81FC5FC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2379A9D-E98C-4D0E-85B0-58202E838D40}"/>
              </a:ext>
            </a:extLst>
          </p:cNvPr>
          <p:cNvSpPr txBox="1"/>
          <p:nvPr/>
        </p:nvSpPr>
        <p:spPr>
          <a:xfrm flipH="1">
            <a:off x="11329240" y="3946277"/>
            <a:ext cx="63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D5451319-2F8E-4AB4-BE94-763581396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880" y="1664243"/>
            <a:ext cx="5605143" cy="4351338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Realistic to eye and touch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Lightweight with fast &amp; simple setup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Immediate rate &amp; depth feedback f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ully compliant with industry guidelines</a:t>
            </a:r>
          </a:p>
          <a:p>
            <a:pPr lvl="1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Recoil, ventilation and hands off time available with Series 2000 Manikin &amp; PRESTAN CPR Feedback App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Easy to clean and maintain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Medium and dark skin tones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Single, 4-pack and specialty packs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3-year warranty</a:t>
            </a:r>
          </a:p>
        </p:txBody>
      </p:sp>
      <p:pic>
        <p:nvPicPr>
          <p:cNvPr id="5" name="Picture 4" descr="A picture containing shirt, bag&#10;&#10;Description automatically generated">
            <a:extLst>
              <a:ext uri="{FF2B5EF4-FFF2-40B4-BE49-F238E27FC236}">
                <a16:creationId xmlns:a16="http://schemas.microsoft.com/office/drawing/2014/main" id="{962E9A4A-1670-4440-842D-BE69ECEFE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801" y="1638186"/>
            <a:ext cx="2827445" cy="20975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FB904F-218C-4AF6-8FE1-AB4AB41860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46" y="3984577"/>
            <a:ext cx="2194526" cy="1806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61513D-E5C3-47D3-9DF7-1379705107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354" y="3984577"/>
            <a:ext cx="2194527" cy="1901924"/>
          </a:xfrm>
          <a:prstGeom prst="rect">
            <a:avLst/>
          </a:prstGeom>
        </p:spPr>
      </p:pic>
      <p:pic>
        <p:nvPicPr>
          <p:cNvPr id="11" name="Picture 10" descr="A picture containing bag&#10;&#10;Description automatically generated">
            <a:extLst>
              <a:ext uri="{FF2B5EF4-FFF2-40B4-BE49-F238E27FC236}">
                <a16:creationId xmlns:a16="http://schemas.microsoft.com/office/drawing/2014/main" id="{A128ECEB-0CD6-4AB2-ADE1-ADE3F7A370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885" y="1646039"/>
            <a:ext cx="2752720" cy="220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24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1DA459-69FA-424D-BB52-A84F86FA2E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"/>
          <a:stretch/>
        </p:blipFill>
        <p:spPr>
          <a:xfrm>
            <a:off x="1013497" y="1371099"/>
            <a:ext cx="4186422" cy="32087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708CB4-1D69-4D81-B77B-267358A2BD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5552" y="3951002"/>
            <a:ext cx="1931878" cy="22231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FF6870-898C-4E88-8A5F-DC8B0CF68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880" y="3814337"/>
            <a:ext cx="3120788" cy="24503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B37997-A0B5-4E5A-A4DB-FBF310C1D3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Building Confidence with CPR Feedback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92563C-95D2-4C74-91A9-27DE52BE3A65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3343ED38-01B3-4623-A666-9F81FC5FC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2379A9D-E98C-4D0E-85B0-58202E838D40}"/>
              </a:ext>
            </a:extLst>
          </p:cNvPr>
          <p:cNvSpPr txBox="1"/>
          <p:nvPr/>
        </p:nvSpPr>
        <p:spPr>
          <a:xfrm flipH="1">
            <a:off x="11329240" y="3946277"/>
            <a:ext cx="63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1474EC78-DAE4-4C94-A258-0C09357A8119}"/>
              </a:ext>
            </a:extLst>
          </p:cNvPr>
          <p:cNvSpPr txBox="1">
            <a:spLocks/>
          </p:cNvSpPr>
          <p:nvPr/>
        </p:nvSpPr>
        <p:spPr>
          <a:xfrm>
            <a:off x="3290563" y="5050459"/>
            <a:ext cx="1758907" cy="3783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Professional Manikin CPR Feedback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7"/>
              </a:rPr>
              <a:t>Video</a:t>
            </a:r>
            <a:endParaRPr lang="en-US" sz="14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DEDEDE2E-9B0D-403D-9E04-7003500DECF3}"/>
              </a:ext>
            </a:extLst>
          </p:cNvPr>
          <p:cNvSpPr txBox="1">
            <a:spLocks/>
          </p:cNvSpPr>
          <p:nvPr/>
        </p:nvSpPr>
        <p:spPr>
          <a:xfrm>
            <a:off x="9341490" y="5095144"/>
            <a:ext cx="2149320" cy="3783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Professional Series 2000   &amp; CPR Feedback App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8"/>
              </a:rPr>
              <a:t>Video</a:t>
            </a:r>
            <a:endParaRPr lang="en-US" sz="14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90A879C5-856E-4AD5-A362-9117C4B91F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683" y="1371099"/>
            <a:ext cx="3148013" cy="2528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5EFB5B-795A-49C3-BE08-6833AC16E2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67882" y="3308855"/>
            <a:ext cx="1039013" cy="1274027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D853FFD-77F0-4C17-9528-C0CFA11BA9F5}"/>
              </a:ext>
            </a:extLst>
          </p:cNvPr>
          <p:cNvCxnSpPr>
            <a:cxnSpLocks/>
          </p:cNvCxnSpPr>
          <p:nvPr/>
        </p:nvCxnSpPr>
        <p:spPr>
          <a:xfrm flipH="1" flipV="1">
            <a:off x="9616260" y="3429000"/>
            <a:ext cx="706999" cy="24348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77BCC5B-B62E-4BE2-B5B4-280661AE36E4}"/>
              </a:ext>
            </a:extLst>
          </p:cNvPr>
          <p:cNvCxnSpPr>
            <a:cxnSpLocks/>
          </p:cNvCxnSpPr>
          <p:nvPr/>
        </p:nvCxnSpPr>
        <p:spPr>
          <a:xfrm flipH="1" flipV="1">
            <a:off x="9833907" y="2491846"/>
            <a:ext cx="500866" cy="118064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0565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3B37997-A0B5-4E5A-A4DB-FBF310C1D3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Face-Shield / Lung-Bag Installation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92563C-95D2-4C74-91A9-27DE52BE3A65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3343ED38-01B3-4623-A666-9F81FC5FC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2379A9D-E98C-4D0E-85B0-58202E838D40}"/>
              </a:ext>
            </a:extLst>
          </p:cNvPr>
          <p:cNvSpPr txBox="1"/>
          <p:nvPr/>
        </p:nvSpPr>
        <p:spPr>
          <a:xfrm flipH="1">
            <a:off x="11329240" y="3946277"/>
            <a:ext cx="63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</a:t>
            </a:r>
          </a:p>
        </p:txBody>
      </p:sp>
      <p:pic>
        <p:nvPicPr>
          <p:cNvPr id="6" name="Online Media 5" title="Prestan Professional Manikin Installing a Face Shield / Lung Bag">
            <a:hlinkClick r:id="" action="ppaction://media"/>
            <a:extLst>
              <a:ext uri="{FF2B5EF4-FFF2-40B4-BE49-F238E27FC236}">
                <a16:creationId xmlns:a16="http://schemas.microsoft.com/office/drawing/2014/main" id="{D26ECDA4-1A2A-4E7B-AF09-E41E3B14C4B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58415" y="2102706"/>
            <a:ext cx="5197881" cy="2936803"/>
          </a:xfrm>
          <a:prstGeom prst="rect">
            <a:avLst/>
          </a:prstGeom>
        </p:spPr>
      </p:pic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849A6F97-0937-49C2-A398-9E03665C7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879" y="1893968"/>
            <a:ext cx="5740277" cy="4351338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Specifically designed to fit PRESTAN Adult, Child, and Infant manikins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Easy installation with fast &amp; simple setup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Face-shield secures to mouth with ear pins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Provides visible chest rise with breaths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Ventilation feedback available with Adult Series 2000 Manikin &amp; CPR Feedback App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50-packs available for repeat purchase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D328CB07-7091-4225-B01E-912A8F02B30D}"/>
              </a:ext>
            </a:extLst>
          </p:cNvPr>
          <p:cNvSpPr txBox="1">
            <a:spLocks/>
          </p:cNvSpPr>
          <p:nvPr/>
        </p:nvSpPr>
        <p:spPr>
          <a:xfrm>
            <a:off x="6254280" y="1812139"/>
            <a:ext cx="533487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18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3B37997-A0B5-4E5A-A4DB-FBF310C1D3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Cleaning &amp; Storage Recommendations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849A6F97-0937-49C2-A398-9E03665C7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4351338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The face and body of all PRESTAN Manikins can be wiped down with a mixture of soap and water, common household cleaners or disinfecting wipes. 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The face skin may be sanitized with alcohol wipes or soaked in a solution of 1/4 cup bleach mixed with one gallon of water for 10 minutes. </a:t>
            </a:r>
          </a:p>
          <a:p>
            <a:pPr marL="685765" lvl="2">
              <a:spcBef>
                <a:spcPts val="1000"/>
              </a:spcBef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Between student uses, an alcohol wipe may be used to clean the face skin as an extra measure of safety.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45CEA-8806-4AAC-A40F-8CFDEFE7E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4433" cy="43513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The PRESTAN Female Accessory should be hand wash in cold water with a mild detergent and hung to dry</a:t>
            </a:r>
          </a:p>
          <a:p>
            <a:pPr marL="685767" lvl="3">
              <a:spcBef>
                <a:spcPts val="1000"/>
              </a:spcBef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DO NOT wash with detergent containing bleach, machine wash or place in the dryer.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All PRESTAN storage bags can be wiped down and surface cleaned only with a mixture of soap and water, common household cleaners or disinfecting wipes.</a:t>
            </a:r>
          </a:p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92563C-95D2-4C74-91A9-27DE52BE3A65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3343ED38-01B3-4623-A666-9F81FC5FC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2379A9D-E98C-4D0E-85B0-58202E838D40}"/>
              </a:ext>
            </a:extLst>
          </p:cNvPr>
          <p:cNvSpPr txBox="1"/>
          <p:nvPr/>
        </p:nvSpPr>
        <p:spPr>
          <a:xfrm flipH="1">
            <a:off x="11329240" y="3946277"/>
            <a:ext cx="63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DEB35182-E0AC-489F-B8C1-82EAE5B81C21}"/>
              </a:ext>
            </a:extLst>
          </p:cNvPr>
          <p:cNvSpPr txBox="1">
            <a:spLocks/>
          </p:cNvSpPr>
          <p:nvPr/>
        </p:nvSpPr>
        <p:spPr>
          <a:xfrm>
            <a:off x="6406680" y="1964539"/>
            <a:ext cx="533487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059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Product Demo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BC52856-D963-48F8-BC08-E33CF0D98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983" y="2478843"/>
            <a:ext cx="5036039" cy="95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117F51-4D46-44DC-BF36-FD6B6F440565}"/>
              </a:ext>
            </a:extLst>
          </p:cNvPr>
          <p:cNvCxnSpPr/>
          <p:nvPr/>
        </p:nvCxnSpPr>
        <p:spPr>
          <a:xfrm>
            <a:off x="786384" y="192938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F91FD2-88C3-43BA-8976-A61EBEEACB9C}"/>
              </a:ext>
            </a:extLst>
          </p:cNvPr>
          <p:cNvCxnSpPr/>
          <p:nvPr/>
        </p:nvCxnSpPr>
        <p:spPr>
          <a:xfrm>
            <a:off x="783336" y="509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31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13538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Professional Adult Series 2000 Manikin – Demo/Video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C9FCD0-A089-430F-833F-0D8B813EA531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4DE3DAA6-953C-473F-B707-3DA91CD0E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F1914B-E348-47EA-9B22-552BAC7D99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pic>
        <p:nvPicPr>
          <p:cNvPr id="15" name="Online Media 3" title="PRESTAN Professional Adult Series 2000 Manikin">
            <a:hlinkClick r:id="" action="ppaction://media"/>
            <a:extLst>
              <a:ext uri="{FF2B5EF4-FFF2-40B4-BE49-F238E27FC236}">
                <a16:creationId xmlns:a16="http://schemas.microsoft.com/office/drawing/2014/main" id="{411304D3-ABD1-41D2-9AD7-D4ACC5CAA73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917772" y="1389011"/>
            <a:ext cx="8356455" cy="472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6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close up of a device&#10;&#10;Description automatically generated">
            <a:extLst>
              <a:ext uri="{FF2B5EF4-FFF2-40B4-BE49-F238E27FC236}">
                <a16:creationId xmlns:a16="http://schemas.microsoft.com/office/drawing/2014/main" id="{440ADBD0-AED8-41AF-88B8-4803861CC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44" y="4360764"/>
            <a:ext cx="1274059" cy="15843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13538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Professional Adult Series 2000 Manikin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C9FCD0-A089-430F-833F-0D8B813EA531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4DE3DAA6-953C-473F-B707-3DA91CD0E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A1A75BF0-C538-4939-8F64-59A231DB6F7E}"/>
              </a:ext>
            </a:extLst>
          </p:cNvPr>
          <p:cNvSpPr txBox="1">
            <a:spLocks/>
          </p:cNvSpPr>
          <p:nvPr/>
        </p:nvSpPr>
        <p:spPr>
          <a:xfrm>
            <a:off x="5899195" y="1363438"/>
            <a:ext cx="5631389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11" descr="A close up of a mans face&#10;&#10;Description automatically generated">
            <a:extLst>
              <a:ext uri="{FF2B5EF4-FFF2-40B4-BE49-F238E27FC236}">
                <a16:creationId xmlns:a16="http://schemas.microsoft.com/office/drawing/2014/main" id="{893978ED-ECA3-4B68-9C15-8164B3EC76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021" y="1571227"/>
            <a:ext cx="2667574" cy="1776705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DE2A951D-8321-460D-BE10-ADDF16D46D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875" y="1414309"/>
            <a:ext cx="2841056" cy="25361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E6B8E0-C96F-466D-82AE-3A101CC971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3117FD1C-062D-46CD-8E74-9B52D14BA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3506" y="1763337"/>
            <a:ext cx="6090120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Dual-purpose training solution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Traditional rate monitor in shoulder and clicker (beep) provides basic rate and depth 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Advanced feedback including rate, depth, recoil, ventilation, and hands-off time provided with PRESTAN CPR Feedback App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Add-on Kit available to upgrade PRESTAN Professional Adult and Jaw Thrust Manikins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2018 model or newer)</a:t>
            </a:r>
          </a:p>
          <a:p>
            <a:pPr lvl="1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Model date can be found on back of manikin torso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1-year warranty</a:t>
            </a:r>
          </a:p>
        </p:txBody>
      </p: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81400369-A6C9-4DA4-BA79-CC8366D1C0B4}"/>
              </a:ext>
            </a:extLst>
          </p:cNvPr>
          <p:cNvSpPr txBox="1">
            <a:spLocks/>
          </p:cNvSpPr>
          <p:nvPr/>
        </p:nvSpPr>
        <p:spPr>
          <a:xfrm>
            <a:off x="6254280" y="1812139"/>
            <a:ext cx="533487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5B01FE6-6B08-41F7-B89B-83D526812E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9317"/>
          <a:stretch/>
        </p:blipFill>
        <p:spPr>
          <a:xfrm>
            <a:off x="3722237" y="3429000"/>
            <a:ext cx="1680520" cy="2802692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8053D89-54A5-47BD-854F-2EAD446D8B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21"/>
          <a:stretch/>
        </p:blipFill>
        <p:spPr>
          <a:xfrm>
            <a:off x="1765981" y="3897021"/>
            <a:ext cx="1447741" cy="1325563"/>
          </a:xfrm>
          <a:prstGeom prst="rect">
            <a:avLst/>
          </a:prstGeom>
        </p:spPr>
      </p:pic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4C58E0FE-351E-4A89-A3D5-B6E3331AC0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1" t="15322"/>
          <a:stretch/>
        </p:blipFill>
        <p:spPr>
          <a:xfrm>
            <a:off x="2133165" y="4988642"/>
            <a:ext cx="1398204" cy="108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79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77" y="36512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19502-5807-43EF-94AF-1F9C466C1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256" y="1770761"/>
            <a:ext cx="10515600" cy="435133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Introduction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Key Product Features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Product Demo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Training Resources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Q&amp;A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89704750-2B8B-4935-92F0-8CB5B14F8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0FFAC7-4757-4E82-BA0C-B9481E4D4F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pic>
        <p:nvPicPr>
          <p:cNvPr id="7" name="Picture 6" descr="A picture containing person, people&#10;&#10;Description automatically generated">
            <a:extLst>
              <a:ext uri="{FF2B5EF4-FFF2-40B4-BE49-F238E27FC236}">
                <a16:creationId xmlns:a16="http://schemas.microsoft.com/office/drawing/2014/main" id="{2BF2EFD0-76BF-47D4-B8B7-7699D6C060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9579" y="1440818"/>
            <a:ext cx="6042421" cy="422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07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9"/>
            <a:ext cx="11283231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CPR Feedback App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AADECA83-F807-4715-A7D6-8B399A2D5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8" y="6104778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EB5565-DE46-4FD3-85B3-0699E437DF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775" y="5434853"/>
            <a:ext cx="9610960" cy="1339850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728BF74-A791-49DD-B7EB-7941315D7CB3}"/>
              </a:ext>
            </a:extLst>
          </p:cNvPr>
          <p:cNvSpPr txBox="1">
            <a:spLocks/>
          </p:cNvSpPr>
          <p:nvPr/>
        </p:nvSpPr>
        <p:spPr>
          <a:xfrm>
            <a:off x="905256" y="1581577"/>
            <a:ext cx="5310861" cy="4400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Free PRESTAN CPR Feedback app available on Apple &amp; Android devices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Monitor &amp; report Advanced CPR Feedback via Bluetooth® connection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Allows instructors to monitor up to six students at one time 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Or students can monitor on their own personal device for self-correction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CA8163-BF00-46CB-BF3A-52045618E0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46"/>
          <a:stretch/>
        </p:blipFill>
        <p:spPr>
          <a:xfrm>
            <a:off x="6369356" y="1333825"/>
            <a:ext cx="5399140" cy="2352836"/>
          </a:xfrm>
          <a:prstGeom prst="rect">
            <a:avLst/>
          </a:prstGeom>
        </p:spPr>
      </p:pic>
      <p:pic>
        <p:nvPicPr>
          <p:cNvPr id="32" name="Picture 31" descr="Diagram&#10;&#10;Description automatically generated">
            <a:extLst>
              <a:ext uri="{FF2B5EF4-FFF2-40B4-BE49-F238E27FC236}">
                <a16:creationId xmlns:a16="http://schemas.microsoft.com/office/drawing/2014/main" id="{91597419-9819-40D3-83A3-B73B879C2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478" y="3686661"/>
            <a:ext cx="3267074" cy="2450306"/>
          </a:xfrm>
          <a:prstGeom prst="rect">
            <a:avLst/>
          </a:prstGeom>
          <a:ln w="158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852740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9"/>
            <a:ext cx="11283231" cy="1325563"/>
          </a:xfrm>
        </p:spPr>
        <p:txBody>
          <a:bodyPr/>
          <a:lstStyle/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CPR Feedback App CCF Calculation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AADECA83-F807-4715-A7D6-8B399A2D5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8" y="6104778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EB5565-DE46-4FD3-85B3-0699E437DF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775" y="5434853"/>
            <a:ext cx="9610960" cy="1339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16479C-E5B3-47CC-8988-4AC9767AA4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80" y="1690692"/>
            <a:ext cx="2195440" cy="3744162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AA804F2-2619-43AB-9B20-969C8E1FC543}"/>
              </a:ext>
            </a:extLst>
          </p:cNvPr>
          <p:cNvSpPr txBox="1">
            <a:spLocks/>
          </p:cNvSpPr>
          <p:nvPr/>
        </p:nvSpPr>
        <p:spPr>
          <a:xfrm>
            <a:off x="4029458" y="1892375"/>
            <a:ext cx="7869913" cy="4470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200" b="1" u="sng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Chest Compression Fraction Calculation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Hands-on Time/Total CPR Cycle Time = Chest Compression Fraction</a:t>
            </a:r>
          </a:p>
          <a:p>
            <a:pPr marL="0" indent="0">
              <a:lnSpc>
                <a:spcPct val="100000"/>
              </a:lnSpc>
              <a:buNone/>
            </a:pPr>
            <a:endParaRPr lang="en-US" sz="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200" b="1" u="sng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Example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Total CPR Cycle Time = 326 seconds (5 min, 26 sec)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Hands-off Time = 21 seconds (3 cycles at 7 sec each)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Hands-on Time = 305 seconds (326-21 = 305 sec)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Chest Compression Fraction = 94% (305/326 = 0.94 or 94%)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4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457177" lvl="1" indent="0">
              <a:lnSpc>
                <a:spcPct val="100000"/>
              </a:lnSpc>
              <a:buNone/>
            </a:pPr>
            <a:endParaRPr lang="en-US" sz="1600" b="0" i="0" dirty="0">
              <a:effectLst/>
              <a:latin typeface="Roboto"/>
            </a:endParaRPr>
          </a:p>
          <a:p>
            <a:pPr lvl="1">
              <a:lnSpc>
                <a:spcPct val="100000"/>
              </a:lnSpc>
            </a:pPr>
            <a:endParaRPr lang="en-US" sz="20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endParaRPr lang="en-US" sz="14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EF226EF-CFB1-4363-A342-09DE49D9F611}"/>
              </a:ext>
            </a:extLst>
          </p:cNvPr>
          <p:cNvCxnSpPr/>
          <p:nvPr/>
        </p:nvCxnSpPr>
        <p:spPr>
          <a:xfrm flipH="1" flipV="1">
            <a:off x="2310775" y="2828784"/>
            <a:ext cx="1747720" cy="88737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009B0C5-16A4-4039-B9F5-63DA9F444801}"/>
              </a:ext>
            </a:extLst>
          </p:cNvPr>
          <p:cNvCxnSpPr>
            <a:cxnSpLocks/>
          </p:cNvCxnSpPr>
          <p:nvPr/>
        </p:nvCxnSpPr>
        <p:spPr>
          <a:xfrm flipH="1">
            <a:off x="2865159" y="4252185"/>
            <a:ext cx="1193336" cy="33759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7324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13538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Professional Adult/Child Manikin – Demo/Video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C9FCD0-A089-430F-833F-0D8B813EA531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4DE3DAA6-953C-473F-B707-3DA91CD0E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F1914B-E348-47EA-9B22-552BAC7D99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pic>
        <p:nvPicPr>
          <p:cNvPr id="3" name="Online Media 2" title="Prestan Professional Adult Manikin">
            <a:hlinkClick r:id="" action="ppaction://media"/>
            <a:extLst>
              <a:ext uri="{FF2B5EF4-FFF2-40B4-BE49-F238E27FC236}">
                <a16:creationId xmlns:a16="http://schemas.microsoft.com/office/drawing/2014/main" id="{C74371DB-DFE7-4F56-A54C-60DBEAE3036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095630" y="1450428"/>
            <a:ext cx="8151956" cy="460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2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7"/>
            <a:ext cx="11353801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Female Accessory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TM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endParaRPr lang="en-US" b="1" i="1" dirty="0">
              <a:solidFill>
                <a:srgbClr val="00B050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2CC94C-421B-4527-94E0-2AA4FF03AA47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D9F8BC39-E6BA-462A-808A-5C6A9D6FE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5DB357-039C-4037-A50D-1BDBA069F7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A30711-36CA-4C4C-93E6-1E1939E458F7}"/>
              </a:ext>
            </a:extLst>
          </p:cNvPr>
          <p:cNvSpPr txBox="1"/>
          <p:nvPr/>
        </p:nvSpPr>
        <p:spPr>
          <a:xfrm>
            <a:off x="6725856" y="4304509"/>
            <a:ext cx="48047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dirty="0">
                <a:solidFill>
                  <a:srgbClr val="013E75"/>
                </a:solidFill>
                <a:effectLst/>
                <a:latin typeface="Tahoma" panose="020B0604030504040204" pitchFamily="34" charset="0"/>
              </a:rPr>
              <a:t>The PRESTAN Female Accessory</a:t>
            </a:r>
          </a:p>
          <a:p>
            <a:pPr algn="ctr"/>
            <a:r>
              <a:rPr lang="en-US" sz="2000" b="1" i="0" dirty="0">
                <a:solidFill>
                  <a:srgbClr val="013E75"/>
                </a:solidFill>
                <a:effectLst/>
                <a:latin typeface="Tahoma" panose="020B0604030504040204" pitchFamily="34" charset="0"/>
              </a:rPr>
              <a:t>has been designed to:﻿</a:t>
            </a:r>
            <a:endParaRPr lang="en-US" sz="2000" b="0" i="0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pPr algn="ctr"/>
            <a:r>
              <a:rPr lang="en-US" b="0" i="0" dirty="0">
                <a:solidFill>
                  <a:srgbClr val="013E75"/>
                </a:solidFill>
                <a:effectLst/>
                <a:latin typeface="Tahoma" panose="020B0604030504040204" pitchFamily="34" charset="0"/>
              </a:rPr>
              <a:t>*Build Confidence in CPR Training</a:t>
            </a:r>
            <a:endParaRPr lang="en-US" b="0" i="0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pPr algn="ctr"/>
            <a:r>
              <a:rPr lang="en-US" b="0" i="0" dirty="0">
                <a:solidFill>
                  <a:srgbClr val="013E75"/>
                </a:solidFill>
                <a:effectLst/>
                <a:latin typeface="Tahoma" panose="020B0604030504040204" pitchFamily="34" charset="0"/>
              </a:rPr>
              <a:t>*Improve CPR Survival Rates in Women</a:t>
            </a:r>
            <a:endParaRPr lang="en-US" b="0" i="0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pPr algn="ctr"/>
            <a:r>
              <a:rPr lang="en-US" b="0" i="0" dirty="0">
                <a:solidFill>
                  <a:srgbClr val="013E75"/>
                </a:solidFill>
                <a:effectLst/>
                <a:latin typeface="Tahoma" panose="020B0604030504040204" pitchFamily="34" charset="0"/>
              </a:rPr>
              <a:t>*Encourage Dialogue &amp; Breakdown Barriers</a:t>
            </a:r>
            <a:endParaRPr lang="en-US" b="0" i="0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pPr algn="ctr"/>
            <a:r>
              <a:rPr lang="en-US" b="0" i="0" dirty="0">
                <a:solidFill>
                  <a:srgbClr val="013E75"/>
                </a:solidFill>
                <a:effectLst/>
                <a:latin typeface="Tahoma" panose="020B0604030504040204" pitchFamily="34" charset="0"/>
              </a:rPr>
              <a:t>*Eliminate Gender Bias in CPR Administration</a:t>
            </a:r>
            <a:endParaRPr lang="en-US" b="0" i="0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5" name="Online Media 4" title="PRESTAN Female Accessory - Did You Know...">
            <a:hlinkClick r:id="" action="ppaction://media"/>
            <a:extLst>
              <a:ext uri="{FF2B5EF4-FFF2-40B4-BE49-F238E27FC236}">
                <a16:creationId xmlns:a16="http://schemas.microsoft.com/office/drawing/2014/main" id="{919C8F7A-5BAB-45D9-8342-893ACE9464B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079040" y="2860315"/>
            <a:ext cx="5525729" cy="3122037"/>
          </a:xfrm>
          <a:prstGeom prst="rect">
            <a:avLst/>
          </a:prstGeom>
        </p:spPr>
      </p:pic>
      <p:pic>
        <p:nvPicPr>
          <p:cNvPr id="7" name="Picture 6" descr="A picture containing clothing&#10;&#10;Description automatically generated">
            <a:extLst>
              <a:ext uri="{FF2B5EF4-FFF2-40B4-BE49-F238E27FC236}">
                <a16:creationId xmlns:a16="http://schemas.microsoft.com/office/drawing/2014/main" id="{5DC828DB-3DD6-4B03-BEF8-E60858F127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84" y="1341452"/>
            <a:ext cx="3376072" cy="2906452"/>
          </a:xfrm>
          <a:prstGeom prst="rect">
            <a:avLst/>
          </a:prstGeom>
        </p:spPr>
      </p:pic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A6F8350E-A1F1-4081-B4FF-021154EAC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6184"/>
            <a:ext cx="682384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PRESTAN is committed to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building confidence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to help </a:t>
            </a:r>
            <a:r>
              <a:rPr lang="en-US" b="1" dirty="0">
                <a:solidFill>
                  <a:schemeClr val="accent6"/>
                </a:solidFill>
              </a:rPr>
              <a:t>save more women’s lives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94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13538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Professional Infant Manikin – Demo/Video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C9FCD0-A089-430F-833F-0D8B813EA531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4DE3DAA6-953C-473F-B707-3DA91CD0E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F1914B-E348-47EA-9B22-552BAC7D99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pic>
        <p:nvPicPr>
          <p:cNvPr id="3" name="Online Media 2" title="Prestan Professional Infant Manikin">
            <a:hlinkClick r:id="" action="ppaction://media"/>
            <a:extLst>
              <a:ext uri="{FF2B5EF4-FFF2-40B4-BE49-F238E27FC236}">
                <a16:creationId xmlns:a16="http://schemas.microsoft.com/office/drawing/2014/main" id="{2BF3F9B3-6479-4803-8F4C-DE202802437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675342" y="1472957"/>
            <a:ext cx="8205885" cy="46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3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09742"/>
            <a:ext cx="12223845" cy="2852737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Training Resources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BC52856-D963-48F8-BC08-E33CF0D98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981" y="2478841"/>
            <a:ext cx="5036038" cy="95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E848F1-F9C8-4423-93A5-AA1431174219}"/>
              </a:ext>
            </a:extLst>
          </p:cNvPr>
          <p:cNvCxnSpPr/>
          <p:nvPr/>
        </p:nvCxnSpPr>
        <p:spPr>
          <a:xfrm>
            <a:off x="786384" y="192938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E9CB5E-FEDE-4B40-8FF6-048058EF84C9}"/>
              </a:ext>
            </a:extLst>
          </p:cNvPr>
          <p:cNvCxnSpPr/>
          <p:nvPr/>
        </p:nvCxnSpPr>
        <p:spPr>
          <a:xfrm>
            <a:off x="783336" y="509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322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67" y="365129"/>
            <a:ext cx="11476922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Professional Adult Series 2000 Manikin Resources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AADECA83-F807-4715-A7D6-8B399A2D5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8" y="6104778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EB5565-DE46-4FD3-85B3-0699E437DF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775" y="5434853"/>
            <a:ext cx="9610960" cy="1339850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728BF74-A791-49DD-B7EB-7941315D7CB3}"/>
              </a:ext>
            </a:extLst>
          </p:cNvPr>
          <p:cNvSpPr txBox="1">
            <a:spLocks/>
          </p:cNvSpPr>
          <p:nvPr/>
        </p:nvSpPr>
        <p:spPr>
          <a:xfrm>
            <a:off x="905256" y="1770761"/>
            <a:ext cx="8457761" cy="44706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4"/>
              </a:rPr>
              <a:t>Adult Series 2000 Manikin Instruction Sheet</a:t>
            </a:r>
            <a:endParaRPr lang="en-US" sz="24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Cleaning &amp; Storage (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3)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Face-Shield / Lung-Bag Overview &amp; Recommendations (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4)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CPR Monitor Guide (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5)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CPR Feedback App Guide (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6-19)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Face-Shield / Ventilation Lung-Bag Installation Guide (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20)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Troubleshooting Guide (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21-25)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Warranty (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26)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Series 2000 Add-On Kit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5"/>
              </a:rPr>
              <a:t>Installation Guide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and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6"/>
              </a:rPr>
              <a:t>Installation Video</a:t>
            </a:r>
            <a:endParaRPr lang="en-US" sz="24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Series 2000 &amp; CPR Feedback App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7"/>
              </a:rPr>
              <a:t>Troubleshooting Guide</a:t>
            </a:r>
            <a:endParaRPr lang="en-US" sz="24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Series 2000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8"/>
              </a:rPr>
              <a:t>Product Warranty</a:t>
            </a:r>
            <a:endParaRPr lang="en-US" sz="24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04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9"/>
            <a:ext cx="11283231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CPR Feedback App Resources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AADECA83-F807-4715-A7D6-8B399A2D5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8" y="6104778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EB5565-DE46-4FD3-85B3-0699E437DF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775" y="5434853"/>
            <a:ext cx="9610960" cy="1339850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728BF74-A791-49DD-B7EB-7941315D7CB3}"/>
              </a:ext>
            </a:extLst>
          </p:cNvPr>
          <p:cNvSpPr txBox="1">
            <a:spLocks/>
          </p:cNvSpPr>
          <p:nvPr/>
        </p:nvSpPr>
        <p:spPr>
          <a:xfrm>
            <a:off x="905257" y="1770761"/>
            <a:ext cx="7459476" cy="4470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Series 2000 &amp; CPR Feedback App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4"/>
              </a:rPr>
              <a:t>Troubleshooting Guide</a:t>
            </a:r>
            <a:endParaRPr lang="en-US" sz="24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CPR Feedback App Instructional Training Videos</a:t>
            </a:r>
          </a:p>
          <a:p>
            <a:pPr lvl="1">
              <a:lnSpc>
                <a:spcPct val="100000"/>
              </a:lnSpc>
            </a:pPr>
            <a:r>
              <a:rPr lang="en-US" sz="19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5"/>
              </a:rPr>
              <a:t>PRESTAN CPR Feedback App: Training Video </a:t>
            </a:r>
            <a:r>
              <a:rPr lang="en-US" sz="19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en-US" sz="1900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15 min full overview</a:t>
            </a:r>
            <a:r>
              <a:rPr lang="en-US" sz="19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)</a:t>
            </a:r>
          </a:p>
          <a:p>
            <a:pPr lvl="1">
              <a:lnSpc>
                <a:spcPct val="100000"/>
              </a:lnSpc>
            </a:pPr>
            <a:r>
              <a:rPr lang="en-US" sz="19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6"/>
              </a:rPr>
              <a:t>Downloading the PRESTAN CPR Feedback App</a:t>
            </a:r>
            <a:endParaRPr lang="en-US" sz="19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19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7"/>
              </a:rPr>
              <a:t>PRESTAN CPR Feedback App: Overview Guide</a:t>
            </a:r>
            <a:endParaRPr lang="en-US" sz="19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19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8"/>
              </a:rPr>
              <a:t>PRESTAN CPR Feedback App: Ventilation Calibration</a:t>
            </a:r>
            <a:endParaRPr lang="en-US" sz="19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19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9"/>
              </a:rPr>
              <a:t>PRESTAN CPR Feedback App: Assigning Manikin Color &amp; Number ID</a:t>
            </a:r>
            <a:endParaRPr lang="en-US" sz="19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19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10"/>
              </a:rPr>
              <a:t>PRESTAN CPR Feedback App: Renaming Your Manikin</a:t>
            </a:r>
            <a:endParaRPr lang="en-US" sz="19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19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11"/>
              </a:rPr>
              <a:t>Training with the PRESTAN CPR Feedback App</a:t>
            </a:r>
            <a:endParaRPr lang="en-US" sz="19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19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12"/>
              </a:rPr>
              <a:t>PRESTAN CPR Feedback App: Data Review</a:t>
            </a:r>
            <a:endParaRPr lang="en-US" sz="19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endParaRPr lang="en-US" sz="1600" b="0" i="0" dirty="0">
              <a:effectLst/>
              <a:latin typeface="Roboto"/>
            </a:endParaRPr>
          </a:p>
          <a:p>
            <a:pPr lvl="1">
              <a:lnSpc>
                <a:spcPct val="100000"/>
              </a:lnSpc>
            </a:pPr>
            <a:endParaRPr lang="en-US" sz="20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14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9E37A1-4FE2-4534-8735-1F4BB02FDD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788" y="1690692"/>
            <a:ext cx="3360695" cy="1894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A8B5CD-68D2-4F00-BF48-19EC41096C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410" y="3711227"/>
            <a:ext cx="3379163" cy="189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018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Professional Adult Manikin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AF153-448F-4F66-A4DE-260D43C668D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2"/>
              </a:rPr>
              <a:t>Adult Manikin Instruction Sheet</a:t>
            </a:r>
            <a:endParaRPr lang="en-US" sz="24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Cleaning &amp; Storage (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3)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Face-Shield / Lung-Bag Overview (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4)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CPR Monitor Guide (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5)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Face-Shield / Lung-Bag Installation (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6)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Troubleshooting Guide (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7-9)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Warranty (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10)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3"/>
              </a:rPr>
              <a:t>General Manikins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4"/>
              </a:rPr>
              <a:t>Adult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FAQs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5"/>
              </a:rPr>
              <a:t>Adult CPR Rate Monitor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Help Guide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6"/>
              </a:rPr>
              <a:t>Installing Adult Lung Bag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Help Guide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669E29-8C20-4498-97DD-AF5B33945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327975" cy="4351338"/>
          </a:xfrm>
        </p:spPr>
        <p:txBody>
          <a:bodyPr>
            <a:normAutofit/>
          </a:bodyPr>
          <a:lstStyle/>
          <a:p>
            <a:r>
              <a:rPr lang="en-US" sz="2400" dirty="0">
                <a:hlinkClick r:id="rId7"/>
              </a:rPr>
              <a:t>Cleaning Adult Clicker </a:t>
            </a:r>
            <a:r>
              <a:rPr lang="en-US" sz="2400" dirty="0"/>
              <a:t>Help Guide</a:t>
            </a:r>
          </a:p>
          <a:p>
            <a:r>
              <a:rPr lang="en-US" sz="2400" dirty="0">
                <a:hlinkClick r:id="rId8"/>
              </a:rPr>
              <a:t>Replacing Adult Clicker </a:t>
            </a:r>
            <a:r>
              <a:rPr lang="en-US" sz="2400" dirty="0"/>
              <a:t> Help Guide</a:t>
            </a:r>
          </a:p>
          <a:p>
            <a:r>
              <a:rPr lang="en-US" sz="2400" dirty="0">
                <a:hlinkClick r:id="rId9"/>
              </a:rPr>
              <a:t>Replacing Adult Piston Sleeve &amp; Chest Plate </a:t>
            </a:r>
            <a:r>
              <a:rPr lang="en-US" sz="2400" dirty="0"/>
              <a:t>Help Guide</a:t>
            </a:r>
          </a:p>
          <a:p>
            <a:r>
              <a:rPr lang="en-US" sz="2400" dirty="0">
                <a:hlinkClick r:id="rId10"/>
              </a:rPr>
              <a:t>Professional Adult </a:t>
            </a:r>
            <a:r>
              <a:rPr lang="en-US" sz="2400" dirty="0"/>
              <a:t>Product Video</a:t>
            </a:r>
          </a:p>
          <a:p>
            <a:r>
              <a:rPr lang="en-US" sz="2400" dirty="0">
                <a:hlinkClick r:id="rId11"/>
              </a:rPr>
              <a:t>CPR Feedback </a:t>
            </a:r>
            <a:r>
              <a:rPr lang="en-US" sz="2400" dirty="0"/>
              <a:t>Instructional Video</a:t>
            </a:r>
          </a:p>
          <a:p>
            <a:r>
              <a:rPr lang="en-US" sz="2400" dirty="0">
                <a:hlinkClick r:id="rId12"/>
              </a:rPr>
              <a:t>Installing Face-Shield/Lung-Bag </a:t>
            </a:r>
            <a:r>
              <a:rPr lang="en-US" sz="2400" dirty="0"/>
              <a:t>Video</a:t>
            </a:r>
          </a:p>
          <a:p>
            <a:r>
              <a:rPr lang="en-US" sz="2400" dirty="0">
                <a:hlinkClick r:id="rId13"/>
              </a:rPr>
              <a:t>Replacing Chest Assembly</a:t>
            </a:r>
            <a:r>
              <a:rPr lang="en-US" sz="2400" dirty="0"/>
              <a:t> Video</a:t>
            </a:r>
          </a:p>
          <a:p>
            <a:r>
              <a:rPr lang="en-US" sz="2400" dirty="0"/>
              <a:t>Professional Manikin </a:t>
            </a:r>
            <a:r>
              <a:rPr lang="en-US" sz="2400" dirty="0">
                <a:hlinkClick r:id="rId14"/>
              </a:rPr>
              <a:t>Product Warranty</a:t>
            </a:r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AADECA83-F807-4715-A7D6-8B399A2D5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8" y="6104778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EB5565-DE46-4FD3-85B3-0699E437DFE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775" y="5434853"/>
            <a:ext cx="9610960" cy="133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2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Professional Child Manikin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AF153-448F-4F66-A4DE-260D43C668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643681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2"/>
              </a:rPr>
              <a:t>Child Manikin Instruction Sheet</a:t>
            </a:r>
            <a:endParaRPr lang="en-US" sz="24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Cleaning &amp; Storage (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3)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Face-Shield / Lung-Bag Overview (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4)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CPR Monitor Guide (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5)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Face-Shield / Lung-Bag Installation (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6)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Troubleshooting Guide (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7-9)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Warranty (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10)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3"/>
              </a:rPr>
              <a:t>General Manikins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4"/>
              </a:rPr>
              <a:t>Adult/Child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FAQs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5"/>
              </a:rPr>
              <a:t>Adult/Child CPR Rate Monitor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Help Guide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6"/>
              </a:rPr>
              <a:t>Installing Adult/Child Lung Bag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Help Guide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669E29-8C20-4498-97DD-AF5B33945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03292" cy="4351338"/>
          </a:xfrm>
        </p:spPr>
        <p:txBody>
          <a:bodyPr>
            <a:normAutofit/>
          </a:bodyPr>
          <a:lstStyle/>
          <a:p>
            <a:r>
              <a:rPr lang="en-US" sz="2400" dirty="0">
                <a:hlinkClick r:id="rId7"/>
              </a:rPr>
              <a:t>Cleaning Adult/Child Clicker </a:t>
            </a:r>
            <a:r>
              <a:rPr lang="en-US" sz="2400" dirty="0"/>
              <a:t>Help Guide</a:t>
            </a:r>
          </a:p>
          <a:p>
            <a:r>
              <a:rPr lang="en-US" sz="2400" dirty="0">
                <a:hlinkClick r:id="rId8"/>
              </a:rPr>
              <a:t>Replacing Adult/Child Clicker </a:t>
            </a:r>
            <a:r>
              <a:rPr lang="en-US" sz="2400" dirty="0"/>
              <a:t> Help Guide</a:t>
            </a:r>
          </a:p>
          <a:p>
            <a:r>
              <a:rPr lang="en-US" sz="2400" dirty="0">
                <a:hlinkClick r:id="rId9"/>
              </a:rPr>
              <a:t>Replacing Adult/Child Piston Sleeve &amp; Chest Plate </a:t>
            </a:r>
            <a:r>
              <a:rPr lang="en-US" sz="2400" dirty="0"/>
              <a:t>Help Guide</a:t>
            </a:r>
          </a:p>
          <a:p>
            <a:r>
              <a:rPr lang="en-US" sz="2400" dirty="0">
                <a:hlinkClick r:id="rId10"/>
              </a:rPr>
              <a:t>CPR Feedback </a:t>
            </a:r>
            <a:r>
              <a:rPr lang="en-US" sz="2400" dirty="0"/>
              <a:t>Instructional Video</a:t>
            </a:r>
          </a:p>
          <a:p>
            <a:r>
              <a:rPr lang="en-US" sz="2400" dirty="0">
                <a:hlinkClick r:id="rId11"/>
              </a:rPr>
              <a:t>Installing Face-Shield/Lung-Bag </a:t>
            </a:r>
            <a:r>
              <a:rPr lang="en-US" sz="2400" dirty="0"/>
              <a:t>Video</a:t>
            </a:r>
          </a:p>
          <a:p>
            <a:r>
              <a:rPr lang="en-US" sz="2400" dirty="0">
                <a:hlinkClick r:id="rId12"/>
              </a:rPr>
              <a:t>Replacing Chest Assembly</a:t>
            </a:r>
            <a:r>
              <a:rPr lang="en-US" sz="2400" dirty="0"/>
              <a:t> Video</a:t>
            </a:r>
          </a:p>
          <a:p>
            <a:r>
              <a:rPr lang="en-US" sz="2400" dirty="0"/>
              <a:t>Professional Manikin </a:t>
            </a:r>
            <a:r>
              <a:rPr lang="en-US" sz="2400" dirty="0">
                <a:hlinkClick r:id="rId13"/>
              </a:rPr>
              <a:t>Product Warranty</a:t>
            </a:r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AADECA83-F807-4715-A7D6-8B399A2D5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8" y="6104778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EB5565-DE46-4FD3-85B3-0699E437DFE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775" y="5434853"/>
            <a:ext cx="9610960" cy="133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15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Introduction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BC52856-D963-48F8-BC08-E33CF0D98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983" y="2478843"/>
            <a:ext cx="5036039" cy="95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117F51-4D46-44DC-BF36-FD6B6F440565}"/>
              </a:ext>
            </a:extLst>
          </p:cNvPr>
          <p:cNvCxnSpPr/>
          <p:nvPr/>
        </p:nvCxnSpPr>
        <p:spPr>
          <a:xfrm>
            <a:off x="786384" y="192938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F91FD2-88C3-43BA-8976-A61EBEEACB9C}"/>
              </a:ext>
            </a:extLst>
          </p:cNvPr>
          <p:cNvCxnSpPr/>
          <p:nvPr/>
        </p:nvCxnSpPr>
        <p:spPr>
          <a:xfrm>
            <a:off x="783336" y="509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799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Professional Infant Manikin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AF153-448F-4F66-A4DE-260D43C668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4999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2"/>
              </a:rPr>
              <a:t>Infant Manikin Instruction Sheet</a:t>
            </a:r>
            <a:endParaRPr lang="en-US" sz="24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Cleaning &amp; Storage (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3)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Face-Shield / Lung-Bag Overview (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4)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CPR Monitor Guide (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5)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Face-Shield / Lung-Bag Installation (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6)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Troubleshooting Guide (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7-9)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Warranty (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10)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3"/>
              </a:rPr>
              <a:t>General Manikins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4"/>
              </a:rPr>
              <a:t>Infant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FAQs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5"/>
              </a:rPr>
              <a:t>Replacing Infant CPR Monitor &amp; Batteries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Help Guide</a:t>
            </a:r>
            <a:endParaRPr lang="en-US" sz="24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  <a:hlinkClick r:id="rId6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669E29-8C20-4498-97DD-AF5B33945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57345" cy="43513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6"/>
              </a:rPr>
              <a:t>Repairing Infant CPR Monitor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Help Guide</a:t>
            </a:r>
          </a:p>
          <a:p>
            <a:r>
              <a:rPr lang="en-US" sz="2400" dirty="0">
                <a:hlinkClick r:id="rId7"/>
              </a:rPr>
              <a:t>Replacing Infant Clicker</a:t>
            </a:r>
            <a:r>
              <a:rPr lang="en-US" sz="2400" dirty="0"/>
              <a:t> Help Guide</a:t>
            </a:r>
          </a:p>
          <a:p>
            <a:r>
              <a:rPr lang="en-US" sz="2400" dirty="0">
                <a:hlinkClick r:id="rId8"/>
              </a:rPr>
              <a:t>Replacing Infant Limbs</a:t>
            </a:r>
            <a:r>
              <a:rPr lang="en-US" sz="2400" dirty="0"/>
              <a:t> Help Guide</a:t>
            </a:r>
          </a:p>
          <a:p>
            <a:r>
              <a:rPr lang="en-US" sz="2400" dirty="0">
                <a:hlinkClick r:id="rId9"/>
              </a:rPr>
              <a:t>Replacing Infant Chest Foam</a:t>
            </a:r>
            <a:r>
              <a:rPr lang="en-US" sz="2400" dirty="0"/>
              <a:t> Help Guide</a:t>
            </a:r>
          </a:p>
          <a:p>
            <a:r>
              <a:rPr lang="en-US" sz="2400" dirty="0">
                <a:hlinkClick r:id="rId10"/>
              </a:rPr>
              <a:t>Professional Infant</a:t>
            </a:r>
            <a:r>
              <a:rPr lang="en-US" sz="2400" dirty="0"/>
              <a:t> Product Video</a:t>
            </a:r>
          </a:p>
          <a:p>
            <a:r>
              <a:rPr lang="en-US" sz="2400" dirty="0">
                <a:hlinkClick r:id="rId11"/>
              </a:rPr>
              <a:t>CPR Feedback</a:t>
            </a:r>
            <a:r>
              <a:rPr lang="en-US" sz="2400" dirty="0"/>
              <a:t> Instructional Video</a:t>
            </a:r>
          </a:p>
          <a:p>
            <a:r>
              <a:rPr lang="en-US" sz="2400" dirty="0"/>
              <a:t>Professional Manikin </a:t>
            </a:r>
            <a:r>
              <a:rPr lang="en-US" sz="2400" dirty="0">
                <a:hlinkClick r:id="rId12"/>
              </a:rPr>
              <a:t>Product Warranty</a:t>
            </a:r>
            <a:endParaRPr lang="en-US" sz="2400" dirty="0"/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AADECA83-F807-4715-A7D6-8B399A2D5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8" y="6104778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EB5565-DE46-4FD3-85B3-0699E437DFE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775" y="5434853"/>
            <a:ext cx="9610960" cy="133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832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Q&amp;A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BC52856-D963-48F8-BC08-E33CF0D98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981" y="2478841"/>
            <a:ext cx="5036038" cy="95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117F51-4D46-44DC-BF36-FD6B6F440565}"/>
              </a:ext>
            </a:extLst>
          </p:cNvPr>
          <p:cNvCxnSpPr/>
          <p:nvPr/>
        </p:nvCxnSpPr>
        <p:spPr>
          <a:xfrm>
            <a:off x="786384" y="192938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F91FD2-88C3-43BA-8976-A61EBEEACB9C}"/>
              </a:ext>
            </a:extLst>
          </p:cNvPr>
          <p:cNvCxnSpPr/>
          <p:nvPr/>
        </p:nvCxnSpPr>
        <p:spPr>
          <a:xfrm>
            <a:off x="783336" y="509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2091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" y="2776699"/>
            <a:ext cx="12192000" cy="2852737"/>
          </a:xfrm>
        </p:spPr>
        <p:txBody>
          <a:bodyPr>
            <a:normAutofit fontScale="90000"/>
          </a:bodyPr>
          <a:lstStyle/>
          <a:p>
            <a:pPr marL="0" indent="0" algn="ctr"/>
            <a:b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To learn more about how PRESTAN is </a:t>
            </a:r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building confidence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, please visit 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  <a:hlinkClick r:id="rId2"/>
              </a:rPr>
              <a:t>www.prestanproducts.com 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4000" dirty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AA806CD-B590-44AD-96E5-B3E68FFB6AB4}"/>
              </a:ext>
            </a:extLst>
          </p:cNvPr>
          <p:cNvCxnSpPr/>
          <p:nvPr/>
        </p:nvCxnSpPr>
        <p:spPr>
          <a:xfrm>
            <a:off x="786384" y="192938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A7C5A7E-2ECE-4F57-91C8-D06CCDA8809F}"/>
              </a:ext>
            </a:extLst>
          </p:cNvPr>
          <p:cNvCxnSpPr/>
          <p:nvPr/>
        </p:nvCxnSpPr>
        <p:spPr>
          <a:xfrm>
            <a:off x="783336" y="5103808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btitle 7">
            <a:extLst>
              <a:ext uri="{FF2B5EF4-FFF2-40B4-BE49-F238E27FC236}">
                <a16:creationId xmlns:a16="http://schemas.microsoft.com/office/drawing/2014/main" id="{372E7723-1217-4BB0-8028-42A5811470B2}"/>
              </a:ext>
            </a:extLst>
          </p:cNvPr>
          <p:cNvSpPr txBox="1">
            <a:spLocks/>
          </p:cNvSpPr>
          <p:nvPr/>
        </p:nvSpPr>
        <p:spPr>
          <a:xfrm>
            <a:off x="0" y="5355142"/>
            <a:ext cx="12192000" cy="1032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C7A3E49-1D83-4A97-B8F7-CB7E36294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981" y="2379006"/>
            <a:ext cx="5036038" cy="95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9367D3-1ACB-4A57-8F28-E49D6F017458}"/>
              </a:ext>
            </a:extLst>
          </p:cNvPr>
          <p:cNvSpPr txBox="1"/>
          <p:nvPr/>
        </p:nvSpPr>
        <p:spPr>
          <a:xfrm>
            <a:off x="1267247" y="5316799"/>
            <a:ext cx="96575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[NAME, TITLE]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[E-mail:    ]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[Phone:    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855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9"/>
            <a:ext cx="11292239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is Committed to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Building Confidence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0F924C-D2CA-43B2-89D2-41DF41302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08519"/>
            <a:ext cx="6859877" cy="466724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with Students </a:t>
            </a:r>
          </a:p>
          <a:p>
            <a:pPr lvl="1"/>
            <a:r>
              <a:rPr lang="en-US" sz="18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realistic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CPR manikin designs that provide </a:t>
            </a:r>
            <a:r>
              <a:rPr lang="en-US" sz="18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immediate feedback </a:t>
            </a:r>
          </a:p>
          <a:p>
            <a:pPr lvl="1"/>
            <a:r>
              <a:rPr lang="en-US" sz="1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AED features that provide the most </a:t>
            </a:r>
            <a:r>
              <a:rPr lang="en-US" sz="18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accurate representation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of how live AED’s perform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with Instructors </a:t>
            </a:r>
          </a:p>
          <a:p>
            <a:pPr lvl="1"/>
            <a:r>
              <a:rPr lang="en-US" sz="18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high quality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CPR manikins and AED trainers </a:t>
            </a:r>
          </a:p>
          <a:p>
            <a:pPr lvl="1"/>
            <a:r>
              <a:rPr lang="en-US" sz="18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easy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to setup &amp; clean, </a:t>
            </a:r>
            <a:r>
              <a:rPr lang="en-US" sz="18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compact &amp; lightweight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to carry</a:t>
            </a:r>
          </a:p>
          <a:p>
            <a:pPr lvl="1"/>
            <a:r>
              <a:rPr lang="en-US" sz="1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provide </a:t>
            </a:r>
            <a:r>
              <a:rPr lang="en-US" sz="18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immediate feedback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to students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with Distributors</a:t>
            </a:r>
          </a:p>
          <a:p>
            <a:pPr lvl="1"/>
            <a:r>
              <a:rPr lang="en-US" sz="18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long term investment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in new product development </a:t>
            </a:r>
          </a:p>
          <a:p>
            <a:pPr lvl="1"/>
            <a:r>
              <a:rPr lang="en-US" sz="18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high quality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CPR &amp; AED training products backed by </a:t>
            </a:r>
            <a:r>
              <a:rPr lang="en-US" sz="18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industry leading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3-year warranty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D3D8016-4234-40DC-91F5-DFEB242087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2119" y="1763305"/>
            <a:ext cx="2891681" cy="1946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F001DC-3736-45A4-BA5A-79D08401B5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02" y="3940429"/>
            <a:ext cx="2400672" cy="205046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5DDB982-D5B7-48B1-9923-925E7533A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77290E-5228-40DE-A58B-9B09384116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54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795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CPR Training Manikin Product Positioning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89704750-2B8B-4935-92F0-8CB5B14F8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0FFAC7-4757-4E82-BA0C-B9481E4D4F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775" y="5452175"/>
            <a:ext cx="9610960" cy="13398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9417815-EA6C-4FC7-80DF-ED91B96778FD}"/>
              </a:ext>
            </a:extLst>
          </p:cNvPr>
          <p:cNvSpPr txBox="1"/>
          <p:nvPr/>
        </p:nvSpPr>
        <p:spPr>
          <a:xfrm>
            <a:off x="9000396" y="3467731"/>
            <a:ext cx="1830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*Mobile device not included</a:t>
            </a:r>
          </a:p>
        </p:txBody>
      </p:sp>
      <p:pic>
        <p:nvPicPr>
          <p:cNvPr id="27" name="Picture 26" descr="A picture containing bag&#10;&#10;Description automatically generated">
            <a:extLst>
              <a:ext uri="{FF2B5EF4-FFF2-40B4-BE49-F238E27FC236}">
                <a16:creationId xmlns:a16="http://schemas.microsoft.com/office/drawing/2014/main" id="{04DA12DB-DEB4-4A6A-9945-93AD8C3AFF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4910" y="1524661"/>
            <a:ext cx="2516072" cy="201566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BC9DD8-8A36-49D0-883B-AE1B89BB68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71" y="2244084"/>
            <a:ext cx="2389613" cy="1772703"/>
          </a:xfrm>
          <a:prstGeom prst="rect">
            <a:avLst/>
          </a:prstGeom>
        </p:spPr>
      </p:pic>
      <p:pic>
        <p:nvPicPr>
          <p:cNvPr id="31" name="Picture 30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E5242F4F-6234-47C7-9862-DC8A7F874C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35" y="2618251"/>
            <a:ext cx="3097262" cy="2064841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5AA2FAF-B437-4E43-8CA2-3CF13F14325F}"/>
              </a:ext>
            </a:extLst>
          </p:cNvPr>
          <p:cNvCxnSpPr/>
          <p:nvPr/>
        </p:nvCxnSpPr>
        <p:spPr>
          <a:xfrm flipV="1">
            <a:off x="1121604" y="1747720"/>
            <a:ext cx="0" cy="3815255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C3334C3-7FF1-42B6-990E-1C2C0E46CA5E}"/>
              </a:ext>
            </a:extLst>
          </p:cNvPr>
          <p:cNvSpPr txBox="1"/>
          <p:nvPr/>
        </p:nvSpPr>
        <p:spPr>
          <a:xfrm rot="16200000">
            <a:off x="121206" y="3417545"/>
            <a:ext cx="1640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</a:rPr>
              <a:t>Features &amp; Benefits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6D96485-1332-43D3-B4F5-9EF2C688A71A}"/>
              </a:ext>
            </a:extLst>
          </p:cNvPr>
          <p:cNvSpPr/>
          <p:nvPr/>
        </p:nvSpPr>
        <p:spPr>
          <a:xfrm>
            <a:off x="1121604" y="5358842"/>
            <a:ext cx="9900745" cy="199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i="1" dirty="0"/>
              <a:t>Basic CPR Training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29F3907-EAEA-4AB5-8783-4C221226B33A}"/>
              </a:ext>
            </a:extLst>
          </p:cNvPr>
          <p:cNvSpPr/>
          <p:nvPr/>
        </p:nvSpPr>
        <p:spPr>
          <a:xfrm>
            <a:off x="8463831" y="5658029"/>
            <a:ext cx="2557151" cy="195533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i="1" dirty="0"/>
              <a:t>Advanced CPR Training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C5E6E63-D27B-4135-AB82-D3558B5DE6BD}"/>
              </a:ext>
            </a:extLst>
          </p:cNvPr>
          <p:cNvSpPr txBox="1"/>
          <p:nvPr/>
        </p:nvSpPr>
        <p:spPr>
          <a:xfrm>
            <a:off x="5673058" y="4016787"/>
            <a:ext cx="1844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PRESTAN Professional </a:t>
            </a:r>
          </a:p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Adult &amp; Jaw Thrust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ADED8E7-3ED9-4C27-A635-679734BA1EF7}"/>
              </a:ext>
            </a:extLst>
          </p:cNvPr>
          <p:cNvSpPr txBox="1"/>
          <p:nvPr/>
        </p:nvSpPr>
        <p:spPr>
          <a:xfrm>
            <a:off x="2491465" y="4622536"/>
            <a:ext cx="1597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PRESTAN Ultralite®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6D51FC0-3D30-42F8-8383-3B5295BED3DD}"/>
              </a:ext>
            </a:extLst>
          </p:cNvPr>
          <p:cNvSpPr txBox="1"/>
          <p:nvPr/>
        </p:nvSpPr>
        <p:spPr>
          <a:xfrm>
            <a:off x="8810050" y="3650672"/>
            <a:ext cx="1911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PRESTAN Professional </a:t>
            </a:r>
          </a:p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Adult Series 2000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F27343A-09A6-4233-9046-823438EA9DF6}"/>
              </a:ext>
            </a:extLst>
          </p:cNvPr>
          <p:cNvSpPr/>
          <p:nvPr/>
        </p:nvSpPr>
        <p:spPr>
          <a:xfrm>
            <a:off x="4820458" y="1324132"/>
            <a:ext cx="7335464" cy="3997764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44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3B37997-A0B5-4E5A-A4DB-FBF310C1D3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963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Professional Manikin Product Offerings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AB84DE-307D-4B94-B0A7-BE884B01CEBD}"/>
              </a:ext>
            </a:extLst>
          </p:cNvPr>
          <p:cNvSpPr txBox="1"/>
          <p:nvPr/>
        </p:nvSpPr>
        <p:spPr>
          <a:xfrm>
            <a:off x="3943146" y="3318158"/>
            <a:ext cx="4305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Professional Adult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B82608-080F-40C5-AD6C-C6898B6E4DD4}"/>
              </a:ext>
            </a:extLst>
          </p:cNvPr>
          <p:cNvSpPr txBox="1"/>
          <p:nvPr/>
        </p:nvSpPr>
        <p:spPr>
          <a:xfrm>
            <a:off x="7708492" y="3318158"/>
            <a:ext cx="425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Professional Adult Jaw Thrust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92563C-95D2-4C74-91A9-27DE52BE3A65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339FAAE-F31C-4F42-B929-8114A6A7B9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480" y="1487498"/>
            <a:ext cx="2359040" cy="18701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E5E153-0882-420D-8708-4E601BBB9B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804" y="3898450"/>
            <a:ext cx="2264683" cy="18637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4C0950-08A8-4FB2-B180-5D61C90810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434" y="3906922"/>
            <a:ext cx="2218115" cy="19223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335488-331D-4CC3-BD53-9844148577F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528" y="1476874"/>
            <a:ext cx="2473471" cy="181387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3343ED38-01B3-4623-A666-9F81FC5FC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2379A9D-E98C-4D0E-85B0-58202E838D40}"/>
              </a:ext>
            </a:extLst>
          </p:cNvPr>
          <p:cNvSpPr txBox="1"/>
          <p:nvPr/>
        </p:nvSpPr>
        <p:spPr>
          <a:xfrm flipH="1">
            <a:off x="11329240" y="3946277"/>
            <a:ext cx="63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47C891-9DD5-448B-B600-ED319A69427B}"/>
              </a:ext>
            </a:extLst>
          </p:cNvPr>
          <p:cNvSpPr txBox="1"/>
          <p:nvPr/>
        </p:nvSpPr>
        <p:spPr>
          <a:xfrm>
            <a:off x="440825" y="3323637"/>
            <a:ext cx="425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Professional Adult Series 2000</a:t>
            </a:r>
          </a:p>
        </p:txBody>
      </p:sp>
      <p:pic>
        <p:nvPicPr>
          <p:cNvPr id="23" name="Picture 22" descr="A picture containing text, accessory&#10;&#10;Description automatically generated">
            <a:extLst>
              <a:ext uri="{FF2B5EF4-FFF2-40B4-BE49-F238E27FC236}">
                <a16:creationId xmlns:a16="http://schemas.microsoft.com/office/drawing/2014/main" id="{F82EB6A5-879D-4B49-93C0-A386A83B70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11" y="1342785"/>
            <a:ext cx="3060398" cy="20402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1FFD254-63DC-4C98-B2D0-11A70F45F8DE}"/>
              </a:ext>
            </a:extLst>
          </p:cNvPr>
          <p:cNvSpPr txBox="1"/>
          <p:nvPr/>
        </p:nvSpPr>
        <p:spPr>
          <a:xfrm>
            <a:off x="1760316" y="5786715"/>
            <a:ext cx="4305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Professional Child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8883A8-DDBA-476D-B1FC-D02E488EC11B}"/>
              </a:ext>
            </a:extLst>
          </p:cNvPr>
          <p:cNvSpPr txBox="1"/>
          <p:nvPr/>
        </p:nvSpPr>
        <p:spPr>
          <a:xfrm>
            <a:off x="5530556" y="5786715"/>
            <a:ext cx="4305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Professional Infant</a:t>
            </a:r>
          </a:p>
        </p:txBody>
      </p:sp>
    </p:spTree>
    <p:extLst>
      <p:ext uri="{BB962C8B-B14F-4D97-AF65-F5344CB8AC3E}">
        <p14:creationId xmlns:p14="http://schemas.microsoft.com/office/powerpoint/2010/main" val="2055874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erson holding a baby&#10;&#10;Description automatically generated">
            <a:extLst>
              <a:ext uri="{FF2B5EF4-FFF2-40B4-BE49-F238E27FC236}">
                <a16:creationId xmlns:a16="http://schemas.microsoft.com/office/drawing/2014/main" id="{5AC08370-71D3-474B-AF04-B2D9E9D27A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8900" y="4221561"/>
            <a:ext cx="2743200" cy="1577607"/>
          </a:xfrm>
          <a:prstGeom prst="rect">
            <a:avLst/>
          </a:prstGeom>
        </p:spPr>
      </p:pic>
      <p:pic>
        <p:nvPicPr>
          <p:cNvPr id="35" name="Picture 34" descr="A close up of a mans face&#10;&#10;Description automatically generated">
            <a:extLst>
              <a:ext uri="{FF2B5EF4-FFF2-40B4-BE49-F238E27FC236}">
                <a16:creationId xmlns:a16="http://schemas.microsoft.com/office/drawing/2014/main" id="{89F89A4C-E749-4FFF-AB04-3EAE52DE9D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2467" y="4221561"/>
            <a:ext cx="2743200" cy="1626090"/>
          </a:xfrm>
          <a:prstGeom prst="rect">
            <a:avLst/>
          </a:prstGeom>
        </p:spPr>
      </p:pic>
      <p:pic>
        <p:nvPicPr>
          <p:cNvPr id="33" name="Picture 32" descr="A picture containing holding&#10;&#10;Description automatically generated">
            <a:extLst>
              <a:ext uri="{FF2B5EF4-FFF2-40B4-BE49-F238E27FC236}">
                <a16:creationId xmlns:a16="http://schemas.microsoft.com/office/drawing/2014/main" id="{094138BC-5498-4E64-A402-52F11B9B9E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988" y="4221561"/>
            <a:ext cx="2743200" cy="14648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7FB73B-AB19-4AD9-82C7-BBAF00F954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2064AA-DEEE-42ED-A616-464E83964852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4AC3FE7-952A-4C66-937D-9E2F508FA5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353" y="1608215"/>
            <a:ext cx="3327039" cy="19097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8526B3-D223-4AC2-92C6-EF7CB8AFE678}"/>
              </a:ext>
            </a:extLst>
          </p:cNvPr>
          <p:cNvSpPr/>
          <p:nvPr/>
        </p:nvSpPr>
        <p:spPr>
          <a:xfrm>
            <a:off x="8131588" y="3587524"/>
            <a:ext cx="3327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PRESTAN TAKE2</a:t>
            </a:r>
            <a:r>
              <a:rPr lang="en-US" b="1" baseline="30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®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Collection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74CB0C45-AAB8-4AD2-8831-39FC50659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07" y="1400884"/>
            <a:ext cx="3258573" cy="217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FA10F5-4ECD-4356-B48A-C7D4F19885D7}"/>
              </a:ext>
            </a:extLst>
          </p:cNvPr>
          <p:cNvSpPr/>
          <p:nvPr/>
        </p:nvSpPr>
        <p:spPr>
          <a:xfrm>
            <a:off x="735776" y="3587524"/>
            <a:ext cx="3730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PRESTAN Collection</a:t>
            </a:r>
            <a:endParaRPr lang="en-US" sz="1000" b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E82A7A-872E-46BE-B6E8-76E49793D06E}"/>
              </a:ext>
            </a:extLst>
          </p:cNvPr>
          <p:cNvSpPr txBox="1"/>
          <p:nvPr/>
        </p:nvSpPr>
        <p:spPr>
          <a:xfrm>
            <a:off x="4557603" y="3587524"/>
            <a:ext cx="3184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PRESTAN Family Pack </a:t>
            </a: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BA135F13-2F77-4125-A026-BFDB0EDFF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262" y="1604992"/>
            <a:ext cx="3081476" cy="201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E04E20BB-8056-43C9-B263-B17222A21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591E04-3575-4A39-9011-03B50709C657}"/>
              </a:ext>
            </a:extLst>
          </p:cNvPr>
          <p:cNvSpPr/>
          <p:nvPr/>
        </p:nvSpPr>
        <p:spPr>
          <a:xfrm>
            <a:off x="3332467" y="5724959"/>
            <a:ext cx="57139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Professional Adult, Child, Infant and TAKE2</a:t>
            </a:r>
            <a:r>
              <a:rPr lang="en-US" b="1" baseline="30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®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Diversity Kits</a:t>
            </a:r>
            <a:endParaRPr lang="en-US" sz="1000" b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39" name="Picture 38" descr="A picture containing table, boy, holding, person&#10;&#10;Description automatically generated">
            <a:extLst>
              <a:ext uri="{FF2B5EF4-FFF2-40B4-BE49-F238E27FC236}">
                <a16:creationId xmlns:a16="http://schemas.microsoft.com/office/drawing/2014/main" id="{E6CC7450-FE11-4F23-B98C-05966689D5D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28756" y="4268195"/>
            <a:ext cx="2611761" cy="137160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CED77EC1-F541-4C4A-816F-D0DB8274F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963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Professional Manikin Specialty Packs</a:t>
            </a:r>
          </a:p>
        </p:txBody>
      </p:sp>
    </p:spTree>
    <p:extLst>
      <p:ext uri="{BB962C8B-B14F-4D97-AF65-F5344CB8AC3E}">
        <p14:creationId xmlns:p14="http://schemas.microsoft.com/office/powerpoint/2010/main" val="2304058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5DCD15B-0113-439A-B5E1-724DC7C3A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2753" y="1498969"/>
            <a:ext cx="4650334" cy="2552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CPR Training Supplies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C9FCD0-A089-430F-833F-0D8B813EA531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erson sitting posing for the camera&#10;&#10;Description automatically generated">
            <a:extLst>
              <a:ext uri="{FF2B5EF4-FFF2-40B4-BE49-F238E27FC236}">
                <a16:creationId xmlns:a16="http://schemas.microsoft.com/office/drawing/2014/main" id="{8AE2E4D1-038E-414E-85B6-F66BF0DE62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5723" y="4032267"/>
            <a:ext cx="2794836" cy="2168992"/>
          </a:xfrm>
          <a:prstGeom prst="rect">
            <a:avLst/>
          </a:prstGeom>
        </p:spPr>
      </p:pic>
      <p:pic>
        <p:nvPicPr>
          <p:cNvPr id="12" name="Picture 11" descr="A picture containing indoor, bottle, sitting, table&#10;&#10;Description automatically generated">
            <a:extLst>
              <a:ext uri="{FF2B5EF4-FFF2-40B4-BE49-F238E27FC236}">
                <a16:creationId xmlns:a16="http://schemas.microsoft.com/office/drawing/2014/main" id="{5AA4D3BB-368D-4DFE-A5F2-FDCA0BFFC2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43" y="1836472"/>
            <a:ext cx="2259592" cy="1839147"/>
          </a:xfrm>
          <a:prstGeom prst="rect">
            <a:avLst/>
          </a:prstGeom>
        </p:spPr>
      </p:pic>
      <p:pic>
        <p:nvPicPr>
          <p:cNvPr id="14" name="Picture 13" descr="A close up of a device&#10;&#10;Description automatically generated">
            <a:extLst>
              <a:ext uri="{FF2B5EF4-FFF2-40B4-BE49-F238E27FC236}">
                <a16:creationId xmlns:a16="http://schemas.microsoft.com/office/drawing/2014/main" id="{79B2F72D-281B-4467-8816-1CF7F019BD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8746" y="1708941"/>
            <a:ext cx="1787987" cy="2027412"/>
          </a:xfrm>
          <a:prstGeom prst="rect">
            <a:avLst/>
          </a:prstGeom>
        </p:spPr>
      </p:pic>
      <p:pic>
        <p:nvPicPr>
          <p:cNvPr id="16" name="Picture 15" descr="A picture containing person&#10;&#10;Description automatically generated">
            <a:extLst>
              <a:ext uri="{FF2B5EF4-FFF2-40B4-BE49-F238E27FC236}">
                <a16:creationId xmlns:a16="http://schemas.microsoft.com/office/drawing/2014/main" id="{469DA6F4-4BC4-4647-8AEE-30A01998D6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62961">
            <a:off x="9285596" y="4404808"/>
            <a:ext cx="1417983" cy="102477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DE3DAA6-953C-473F-B707-3DA91CD0E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F1914B-E348-47EA-9B22-552BAC7D99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775" y="5518150"/>
            <a:ext cx="9610960" cy="1339850"/>
          </a:xfrm>
          <a:prstGeom prst="rect">
            <a:avLst/>
          </a:prstGeom>
        </p:spPr>
      </p:pic>
      <p:pic>
        <p:nvPicPr>
          <p:cNvPr id="6" name="Picture 5" descr="A picture containing bottle, indoor, green, beverage&#10;&#10;Description automatically generated">
            <a:extLst>
              <a:ext uri="{FF2B5EF4-FFF2-40B4-BE49-F238E27FC236}">
                <a16:creationId xmlns:a16="http://schemas.microsoft.com/office/drawing/2014/main" id="{1043B5E6-9132-4092-933C-62900A384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516" y="3975422"/>
            <a:ext cx="1733096" cy="1733096"/>
          </a:xfrm>
          <a:prstGeom prst="rect">
            <a:avLst/>
          </a:prstGeom>
        </p:spPr>
      </p:pic>
      <p:pic>
        <p:nvPicPr>
          <p:cNvPr id="15" name="Picture 14" descr="A picture containing clothing&#10;&#10;Description automatically generated">
            <a:extLst>
              <a:ext uri="{FF2B5EF4-FFF2-40B4-BE49-F238E27FC236}">
                <a16:creationId xmlns:a16="http://schemas.microsoft.com/office/drawing/2014/main" id="{09BC278B-5E29-46B0-B149-8D2882F80D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825" y="4165790"/>
            <a:ext cx="2037115" cy="175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76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BFE44EAF-47AF-4264-9927-570509F9F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71482" y="2104497"/>
            <a:ext cx="1174441" cy="14400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1D3781-9DC3-40AC-B92E-1D0AF3075A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154" y="1848396"/>
            <a:ext cx="1002933" cy="9406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E1EA90-D5F0-432F-8475-CE211D7D91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Manikin Parts, Accessories &amp; Consumables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D30AAD-EE3D-44BC-A909-3BB42A462B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A99CEE0-AD70-4B96-8233-96A501A4C5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560" y="1805079"/>
            <a:ext cx="1863376" cy="143046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01614A0B-E004-40F1-8CB2-F578126DA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2944271-E5B2-40BA-B546-055E9C9E43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699" y="5182960"/>
            <a:ext cx="815752" cy="629006"/>
          </a:xfrm>
          <a:prstGeom prst="rect">
            <a:avLst/>
          </a:prstGeom>
        </p:spPr>
      </p:pic>
      <p:pic>
        <p:nvPicPr>
          <p:cNvPr id="17" name="Picture 16" descr="A picture containing text, accessory, case&#10;&#10;Description automatically generated">
            <a:extLst>
              <a:ext uri="{FF2B5EF4-FFF2-40B4-BE49-F238E27FC236}">
                <a16:creationId xmlns:a16="http://schemas.microsoft.com/office/drawing/2014/main" id="{43081E46-A421-4AEE-800E-6B7D76BA95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167" y="1543244"/>
            <a:ext cx="2644700" cy="2001341"/>
          </a:xfrm>
          <a:prstGeom prst="rect">
            <a:avLst/>
          </a:prstGeom>
        </p:spPr>
      </p:pic>
      <p:pic>
        <p:nvPicPr>
          <p:cNvPr id="21" name="Picture 20" descr="A picture containing light&#10;&#10;Description automatically generated">
            <a:extLst>
              <a:ext uri="{FF2B5EF4-FFF2-40B4-BE49-F238E27FC236}">
                <a16:creationId xmlns:a16="http://schemas.microsoft.com/office/drawing/2014/main" id="{995A85D2-37D4-44E3-88EC-55C89C48F7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24" y="4186015"/>
            <a:ext cx="1033340" cy="11116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6E0159-F9A8-4D1E-852A-B5EDC6B4C77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45"/>
          <a:stretch/>
        </p:blipFill>
        <p:spPr>
          <a:xfrm>
            <a:off x="6909970" y="4102767"/>
            <a:ext cx="3095983" cy="1996641"/>
          </a:xfrm>
          <a:prstGeom prst="rect">
            <a:avLst/>
          </a:prstGeom>
        </p:spPr>
      </p:pic>
      <p:pic>
        <p:nvPicPr>
          <p:cNvPr id="23" name="Picture 22" descr="A picture containing food, dessert, sweet&#10;&#10;Description automatically generated">
            <a:extLst>
              <a:ext uri="{FF2B5EF4-FFF2-40B4-BE49-F238E27FC236}">
                <a16:creationId xmlns:a16="http://schemas.microsoft.com/office/drawing/2014/main" id="{4134D669-310A-4152-83D6-D0A03FDFB1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451" y="4112641"/>
            <a:ext cx="2144003" cy="1748966"/>
          </a:xfrm>
          <a:prstGeom prst="rect">
            <a:avLst/>
          </a:prstGeom>
        </p:spPr>
      </p:pic>
      <p:pic>
        <p:nvPicPr>
          <p:cNvPr id="25" name="Picture 2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006C644B-6699-4EB9-B6B9-386C96FD9A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630" y="4247647"/>
            <a:ext cx="1686549" cy="935313"/>
          </a:xfrm>
          <a:prstGeom prst="rect">
            <a:avLst/>
          </a:prstGeom>
        </p:spPr>
      </p:pic>
      <p:pic>
        <p:nvPicPr>
          <p:cNvPr id="33" name="Picture 32" descr="A close-up of a fish&#10;&#10;Description automatically generated with low confidence">
            <a:extLst>
              <a:ext uri="{FF2B5EF4-FFF2-40B4-BE49-F238E27FC236}">
                <a16:creationId xmlns:a16="http://schemas.microsoft.com/office/drawing/2014/main" id="{B538D787-DEE4-4894-8DA4-C08C42140E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969" y="4950094"/>
            <a:ext cx="1720369" cy="13398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51ED4E-9623-48A2-8F03-949181BF9C1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374" y="3357092"/>
            <a:ext cx="1986953" cy="1765386"/>
          </a:xfrm>
          <a:prstGeom prst="rect">
            <a:avLst/>
          </a:prstGeom>
        </p:spPr>
      </p:pic>
      <p:pic>
        <p:nvPicPr>
          <p:cNvPr id="35" name="Picture 34" descr="A picture containing indoor&#10;&#10;Description automatically generated">
            <a:extLst>
              <a:ext uri="{FF2B5EF4-FFF2-40B4-BE49-F238E27FC236}">
                <a16:creationId xmlns:a16="http://schemas.microsoft.com/office/drawing/2014/main" id="{6FB7E831-B165-4EDF-A6F0-9441605ACED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" y="1619671"/>
            <a:ext cx="2941352" cy="220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14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288478CAB9C346BB3B8BCA081780F3" ma:contentTypeVersion="11" ma:contentTypeDescription="Create a new document." ma:contentTypeScope="" ma:versionID="4001fb9904ba862032bf23f789df1585">
  <xsd:schema xmlns:xsd="http://www.w3.org/2001/XMLSchema" xmlns:xs="http://www.w3.org/2001/XMLSchema" xmlns:p="http://schemas.microsoft.com/office/2006/metadata/properties" xmlns:ns2="fbd92a7d-674c-49ae-bb0c-bfbddee0ab97" xmlns:ns3="abd8375a-aeec-4d3e-8d29-b75c5080d851" targetNamespace="http://schemas.microsoft.com/office/2006/metadata/properties" ma:root="true" ma:fieldsID="6680c0f2aeaf9061cba70ed9c0b6ccd8" ns2:_="" ns3:_="">
    <xsd:import namespace="fbd92a7d-674c-49ae-bb0c-bfbddee0ab97"/>
    <xsd:import namespace="abd8375a-aeec-4d3e-8d29-b75c5080d8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d92a7d-674c-49ae-bb0c-bfbddee0ab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d8375a-aeec-4d3e-8d29-b75c5080d85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3EFD142-A56D-4D46-81CD-A29F24A212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d92a7d-674c-49ae-bb0c-bfbddee0ab97"/>
    <ds:schemaRef ds:uri="abd8375a-aeec-4d3e-8d29-b75c5080d8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D4B5448-D641-4BE7-AA4E-1682759DE2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7A2B22-9532-46B8-94E2-8E8FA41673F6}">
  <ds:schemaRefs>
    <ds:schemaRef ds:uri="http://purl.org/dc/terms/"/>
    <ds:schemaRef ds:uri="http://purl.org/dc/dcmitype/"/>
    <ds:schemaRef ds:uri="207202c6-6599-490b-9f81-dd6860fb6765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49d16ea2-ee35-4a6c-8405-040ab9dbd16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38076</TotalTime>
  <Words>1292</Words>
  <Application>Microsoft Office PowerPoint</Application>
  <PresentationFormat>Widescreen</PresentationFormat>
  <Paragraphs>204</Paragraphs>
  <Slides>32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Agenda</vt:lpstr>
      <vt:lpstr>Introduction</vt:lpstr>
      <vt:lpstr>PRESTAN is Committed to Building Confidence…</vt:lpstr>
      <vt:lpstr>CPR Training Manikin Product Positioning</vt:lpstr>
      <vt:lpstr>Professional Manikin Product Offerings</vt:lpstr>
      <vt:lpstr>Professional Manikin Specialty Packs</vt:lpstr>
      <vt:lpstr>CPR Training Supplies</vt:lpstr>
      <vt:lpstr>Manikin Parts, Accessories &amp; Consumables</vt:lpstr>
      <vt:lpstr>AED Trainer Product Offerings</vt:lpstr>
      <vt:lpstr>AED Trainer Parts, Accessories &amp; Consumables</vt:lpstr>
      <vt:lpstr>Key Product Features</vt:lpstr>
      <vt:lpstr>Professional Manikin Key Product Features</vt:lpstr>
      <vt:lpstr>Building Confidence with CPR Feedback</vt:lpstr>
      <vt:lpstr>Face-Shield / Lung-Bag Installation</vt:lpstr>
      <vt:lpstr>Cleaning &amp; Storage Recommendations</vt:lpstr>
      <vt:lpstr>Product Demo</vt:lpstr>
      <vt:lpstr>Professional Adult Series 2000 Manikin – Demo/Video</vt:lpstr>
      <vt:lpstr>Professional Adult Series 2000 Manikin</vt:lpstr>
      <vt:lpstr>PRESTAN CPR Feedback App</vt:lpstr>
      <vt:lpstr>PRESTAN CPR Feedback App CCF Calculation</vt:lpstr>
      <vt:lpstr>Professional Adult/Child Manikin – Demo/Video</vt:lpstr>
      <vt:lpstr>PRESTAN Female AccessoryTM </vt:lpstr>
      <vt:lpstr>Professional Infant Manikin – Demo/Video</vt:lpstr>
      <vt:lpstr>Training Resources</vt:lpstr>
      <vt:lpstr>Professional Adult Series 2000 Manikin Resources</vt:lpstr>
      <vt:lpstr>PRESTAN CPR Feedback App Resources</vt:lpstr>
      <vt:lpstr>Professional Adult Manikin Resources</vt:lpstr>
      <vt:lpstr>Professional Child Manikin Resources</vt:lpstr>
      <vt:lpstr>Professional Infant Manikin Resources</vt:lpstr>
      <vt:lpstr>Q&amp;A</vt:lpstr>
      <vt:lpstr>       To learn more about how PRESTAN is building confidence, please visit www.prestanproducts.com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Lindsay Benz</dc:creator>
  <cp:lastModifiedBy>Lindsay Benz</cp:lastModifiedBy>
  <cp:revision>36</cp:revision>
  <cp:lastPrinted>2022-04-20T14:38:10Z</cp:lastPrinted>
  <dcterms:created xsi:type="dcterms:W3CDTF">2019-11-19T18:07:49Z</dcterms:created>
  <dcterms:modified xsi:type="dcterms:W3CDTF">2022-05-13T20:38:37Z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0x0101005E288478CAB9C346BB3B8BCA081780F3</vt:lpwstr>
  </property>
</Properties>
</file>