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502" r:id="rId5"/>
    <p:sldId id="326" r:id="rId6"/>
    <p:sldId id="522" r:id="rId7"/>
    <p:sldId id="523" r:id="rId8"/>
    <p:sldId id="499" r:id="rId9"/>
    <p:sldId id="450" r:id="rId10"/>
    <p:sldId id="517" r:id="rId11"/>
    <p:sldId id="531" r:id="rId12"/>
    <p:sldId id="515" r:id="rId13"/>
    <p:sldId id="428" r:id="rId14"/>
    <p:sldId id="443" r:id="rId15"/>
    <p:sldId id="513" r:id="rId16"/>
    <p:sldId id="444" r:id="rId17"/>
    <p:sldId id="445" r:id="rId18"/>
    <p:sldId id="492" r:id="rId19"/>
    <p:sldId id="447" r:id="rId20"/>
    <p:sldId id="446" r:id="rId21"/>
    <p:sldId id="465" r:id="rId22"/>
    <p:sldId id="488" r:id="rId23"/>
    <p:sldId id="521" r:id="rId24"/>
    <p:sldId id="439" r:id="rId25"/>
    <p:sldId id="524" r:id="rId26"/>
    <p:sldId id="536" r:id="rId27"/>
    <p:sldId id="538" r:id="rId28"/>
    <p:sldId id="537" r:id="rId29"/>
    <p:sldId id="470" r:id="rId30"/>
    <p:sldId id="505" r:id="rId31"/>
    <p:sldId id="436" r:id="rId32"/>
    <p:sldId id="491" r:id="rId33"/>
    <p:sldId id="543" r:id="rId34"/>
    <p:sldId id="506" r:id="rId35"/>
    <p:sldId id="542" r:id="rId3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35" autoAdjust="0"/>
    <p:restoredTop sz="96370" autoAdjust="0"/>
  </p:normalViewPr>
  <p:slideViewPr>
    <p:cSldViewPr snapToGrid="0">
      <p:cViewPr varScale="1">
        <p:scale>
          <a:sx n="95" d="100"/>
          <a:sy n="95" d="100"/>
        </p:scale>
        <p:origin x="41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2913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44059-0F07-4AB2-897A-673A8B2B41D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FBA9A-D0DF-4D65-921F-E672D6AB3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8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947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20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11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419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602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39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73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204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295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6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7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988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PRESTAN Infant Ultralite Manikin is now available.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40318-AFDA-4D11-B401-F01CD6414D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61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04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PRESTAN Infant Ultralite Manikin is now available.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40318-AFDA-4D11-B401-F01CD6414D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61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PRESTAN Infant Ultralite Manikin is now available.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40318-AFDA-4D11-B401-F01CD6414D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61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The PRESTAN Infant Ultralite Manikin is now available.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40318-AFDA-4D11-B401-F01CD6414D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95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1C0AC-1CF8-9375-D52A-F2D95C301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0DC2C5-0FE0-79DA-F209-320FE3F65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3662F7-C238-0C8A-2720-EBF5A3F291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D4C21-ECD0-7CF2-F9E6-EC4B53F91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284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407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83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3A3A3A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Training environments can vary from large training centers, hospital-based classrooms, schools &amp; businesses, on-site or even virtual learning. Being able to adapt to each of these settings with equipment is important.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40318-AFDA-4D11-B401-F01CD6414D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41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15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03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7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1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FBA9A-D0DF-4D65-921F-E672D6AB3E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47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4EF98-074B-40D2-ABF5-D01279F6D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BF2539-B0AA-49A7-9CD0-51B486895A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654A1-242D-4FE5-9EEB-F789FE6DD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FCA91-14FE-4513-B486-0C48812B1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06128-47C9-436A-BAC0-C8F0D6BA7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0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829E-6D2B-47C6-85AE-EF13A4530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B64865-E7AB-4D69-BF2D-72668E0DC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847DC-4E05-47E1-868C-9B39C624C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B6206-F64D-49F2-9321-737F1BF92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18BA7-7F1A-4857-B5E7-096EFFC9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4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889750-2711-401C-B8E0-01FF303F9D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D3E9F1-6168-416C-AED6-E797ED1A15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8F370-4095-428E-862C-FAC6614D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6D029-81FC-48C0-A872-54444321B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ABBB4-156D-4997-8C7E-0661FE180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2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C08A3-8041-4619-BAF3-31AC3693E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2F3E-230D-4D4B-AFEA-91201BFFD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B6CDD-6E29-4366-8E04-00EA9877A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B9FF8-A15A-4B5C-9A0F-13800913B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DF9CE-9C1D-469A-945F-B4D75033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61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B95A1-4EBF-4B8F-A85D-CE573A7F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1BE23-E69F-4154-95EC-2D59B674CD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5640D-F310-41EA-8188-D398155A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7458F-01D0-4F77-9194-639DAEF1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F02DF-0D3E-4F4F-9572-773BB5120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85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9F221-D9C6-4804-BEE7-B17F8C91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07AC5-B4F9-401F-815E-1874EBA50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6FC62-574F-44C6-878B-0B81D98D3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DD59D-7321-404A-B944-9D780DD5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B0B83-E4E6-4302-B07C-5873C18B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177384-84D4-45A0-B2EB-1886B9DB0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BF88D-FCBD-429D-AF3B-019C64D78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10F6F-FC39-4E08-8AFD-C6F8D411A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1B916C-F990-4C29-92E6-D5CDC0EAC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CE014-C5E6-4038-9A81-9B9105B03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76CC0-CE8B-4F16-9CA1-AC3033BF79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25273-1CAC-4C3D-9D66-CE620DF32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A97244-699C-4A04-B531-2CFC1F1E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EA286-36EA-4E11-B46E-7DE968914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3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E91A-B86F-40A9-B39E-75261E885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FCCC71-80F7-4F4E-AEB6-C2435A2DF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F9C86C-42EF-487A-B320-1147BEBC8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74E64C-2186-4070-84AD-07D042729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EE02E5-FC41-42D2-B546-BDF138E4D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D268FC-6595-4AC5-BD6B-CF81191E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27472-4E9F-4F6A-8BB4-4E88EF96A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8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FF2CD-4291-4AEB-B2A4-96651AD07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EDCE1-8F84-4675-8AEC-34EC45C8C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F0460C-43F5-4810-8343-D5A9E9C26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94029-F01C-4989-B29D-932065E40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9B95D-563C-4AB9-A9D0-A38EB16C8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E813-4990-4713-A29E-E8681F84E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9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3FDCE-0744-4AA2-A389-E9981A2F6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1352E6-3699-4C8B-AAE8-E965D346F5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A374D-1099-4130-B874-2780D92CA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B256D-F902-4FAF-889C-6EB3B46D6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0A507-9A93-4C0A-89A0-5A4B83982FA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8A3F9-D71F-4214-B47E-D1156DFC2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D407DB-5725-4970-B094-B5F57D91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2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9EFDC0-2831-4B2A-BB57-4CE818F2A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59723-EA71-4A97-BCC4-DD7C4352F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7E67F-FFAE-4054-9734-509950122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0A507-9A93-4C0A-89A0-5A4B83982FA6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94191-0E12-43BC-B738-8A6E22314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9374-F0EB-4218-A402-7D253B8F6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7DC18-5123-4693-989F-E2396BCFA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98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7.jpeg"/><Relationship Id="rId4" Type="http://schemas.openxmlformats.org/officeDocument/2006/relationships/image" Target="../media/image43.jpeg"/><Relationship Id="rId9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8.jpeg"/><Relationship Id="rId7" Type="http://schemas.openxmlformats.org/officeDocument/2006/relationships/image" Target="../media/image4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4.jpeg"/><Relationship Id="rId5" Type="http://schemas.openxmlformats.org/officeDocument/2006/relationships/image" Target="../media/image5.png"/><Relationship Id="rId15" Type="http://schemas.openxmlformats.org/officeDocument/2006/relationships/image" Target="../media/image58.png"/><Relationship Id="rId10" Type="http://schemas.openxmlformats.org/officeDocument/2006/relationships/image" Target="../media/image53.jpeg"/><Relationship Id="rId4" Type="http://schemas.openxmlformats.org/officeDocument/2006/relationships/image" Target="../media/image49.pn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6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5.pn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jpeg"/><Relationship Id="rId4" Type="http://schemas.openxmlformats.org/officeDocument/2006/relationships/image" Target="../media/image4.jpeg"/><Relationship Id="rId9" Type="http://schemas.openxmlformats.org/officeDocument/2006/relationships/image" Target="../media/image75.jpeg"/><Relationship Id="rId14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84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5.pn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1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3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4.jpeg"/><Relationship Id="rId7" Type="http://schemas.openxmlformats.org/officeDocument/2006/relationships/image" Target="../media/image10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42.jpeg"/><Relationship Id="rId4" Type="http://schemas.openxmlformats.org/officeDocument/2006/relationships/image" Target="../media/image5.png"/><Relationship Id="rId9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5.png"/><Relationship Id="rId7" Type="http://schemas.openxmlformats.org/officeDocument/2006/relationships/image" Target="../media/image10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23.jpeg"/><Relationship Id="rId4" Type="http://schemas.openxmlformats.org/officeDocument/2006/relationships/image" Target="../media/image4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30.png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ACDA8D-B399-442A-AD2F-72300B423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84" y="435439"/>
            <a:ext cx="6576509" cy="642256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4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en-US" sz="5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52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Building Confidence</a:t>
            </a:r>
            <a:endParaRPr lang="en-US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547B4DC-B8D1-4A78-9CEB-CF48B4EC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1712" y="2432436"/>
            <a:ext cx="4514851" cy="85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9FFF84-BFBA-435D-A7F9-741A52121362}"/>
              </a:ext>
            </a:extLst>
          </p:cNvPr>
          <p:cNvCxnSpPr>
            <a:cxnSpLocks/>
          </p:cNvCxnSpPr>
          <p:nvPr/>
        </p:nvCxnSpPr>
        <p:spPr>
          <a:xfrm>
            <a:off x="762170" y="2219738"/>
            <a:ext cx="5446636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08968-E6B5-4143-939F-EC5CB44A326F}"/>
              </a:ext>
            </a:extLst>
          </p:cNvPr>
          <p:cNvCxnSpPr>
            <a:cxnSpLocks/>
          </p:cNvCxnSpPr>
          <p:nvPr/>
        </p:nvCxnSpPr>
        <p:spPr>
          <a:xfrm>
            <a:off x="762170" y="4700608"/>
            <a:ext cx="6406029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88028BA9-9AC3-424A-8C1E-1BF54430D6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975" y="-2906"/>
            <a:ext cx="6357639" cy="6867063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sp>
        <p:nvSpPr>
          <p:cNvPr id="12" name="Subtitle 7">
            <a:extLst>
              <a:ext uri="{FF2B5EF4-FFF2-40B4-BE49-F238E27FC236}">
                <a16:creationId xmlns:a16="http://schemas.microsoft.com/office/drawing/2014/main" id="{00D8690A-DC2D-4A0A-8761-BC6A3D9D2117}"/>
              </a:ext>
            </a:extLst>
          </p:cNvPr>
          <p:cNvSpPr txBox="1">
            <a:spLocks/>
          </p:cNvSpPr>
          <p:nvPr/>
        </p:nvSpPr>
        <p:spPr>
          <a:xfrm>
            <a:off x="708044" y="5032645"/>
            <a:ext cx="6514280" cy="1606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DATE</a:t>
            </a:r>
          </a:p>
          <a:p>
            <a:pPr marL="0" indent="0" algn="ctr">
              <a:buNone/>
            </a:pPr>
            <a:endParaRPr lang="en-US" sz="6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NAME - TITLE</a:t>
            </a:r>
          </a:p>
        </p:txBody>
      </p:sp>
    </p:spTree>
    <p:extLst>
      <p:ext uri="{BB962C8B-B14F-4D97-AF65-F5344CB8AC3E}">
        <p14:creationId xmlns:p14="http://schemas.microsoft.com/office/powerpoint/2010/main" val="243401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876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Portable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– Ultralite® Manikins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5451319-2F8E-4AB4-BE94-76358139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063" y="1664243"/>
            <a:ext cx="6585075" cy="4351338"/>
          </a:xfrm>
        </p:spPr>
        <p:txBody>
          <a:bodyPr>
            <a:noAutofit/>
          </a:bodyPr>
          <a:lstStyle/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Lightweight, stackable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torsos and heads create compact package for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easy transport</a:t>
            </a:r>
          </a:p>
          <a:p>
            <a:pPr lvl="1"/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Adult: Single (3.25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</a:rPr>
              <a:t>lbs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); 4-pack (13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</a:rPr>
              <a:t>lbs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); 12-pack (39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</a:rPr>
              <a:t>lbs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Infant: Single (1.6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</a:rPr>
              <a:t>lbs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); 4-pack (5.8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</a:rPr>
              <a:t>lbs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); 12-pack (15.5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</a:rPr>
              <a:t>lbs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Simple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to set up,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easy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to use &amp; clean</a:t>
            </a:r>
          </a:p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Affordable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solution for new instructors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Medium and dark skin tones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Single, 4-pack, 12-pack and Diversity &amp; TAKE2 Kits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3-year warranty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F5F98B-74A0-4BA5-83D5-B82108A5B9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628" y="1512017"/>
            <a:ext cx="2405368" cy="2164088"/>
          </a:xfrm>
          <a:prstGeom prst="rect">
            <a:avLst/>
          </a:prstGeom>
        </p:spPr>
      </p:pic>
      <p:pic>
        <p:nvPicPr>
          <p:cNvPr id="16" name="Picture 15" descr="A picture containing table, cake, sitting, person&#10;&#10;Description automatically generated">
            <a:extLst>
              <a:ext uri="{FF2B5EF4-FFF2-40B4-BE49-F238E27FC236}">
                <a16:creationId xmlns:a16="http://schemas.microsoft.com/office/drawing/2014/main" id="{AF17ACCF-B684-4548-89A4-50BA3DCB11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7063" y="1624924"/>
            <a:ext cx="2354901" cy="19011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12E28D-C1B8-456B-A827-6B7DB87BE00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264" y="3905781"/>
            <a:ext cx="2557950" cy="1986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E13E86-20B4-58B9-E860-B07C62591C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586" y="3848687"/>
            <a:ext cx="1681773" cy="209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24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– Professional Manikins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5451319-2F8E-4AB4-BE94-76358139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3092" y="1664243"/>
            <a:ext cx="6210119" cy="4351338"/>
          </a:xfrm>
        </p:spPr>
        <p:txBody>
          <a:bodyPr>
            <a:noAutofit/>
          </a:bodyPr>
          <a:lstStyle/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Anatomically correct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design;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realistic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eye and touch</a:t>
            </a:r>
          </a:p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Robust, durable, reliable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construction</a:t>
            </a:r>
          </a:p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Fast &amp; simple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setup;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easy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use and clean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Original PRESTAN manikin design 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Immediate rate &amp; depth feedback - f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ully compliant with industry guidelines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Medium and dark skin tones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Single, 4-pack, Diversity, TAKE2 &amp; Specialty Kits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3-year warranty</a:t>
            </a:r>
          </a:p>
        </p:txBody>
      </p:sp>
      <p:pic>
        <p:nvPicPr>
          <p:cNvPr id="5" name="Picture 4" descr="A picture containing shirt, bag&#10;&#10;Description automatically generated">
            <a:extLst>
              <a:ext uri="{FF2B5EF4-FFF2-40B4-BE49-F238E27FC236}">
                <a16:creationId xmlns:a16="http://schemas.microsoft.com/office/drawing/2014/main" id="{962E9A4A-1670-4440-842D-BE69ECEFE8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169" y="1603517"/>
            <a:ext cx="2827445" cy="2097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B904F-218C-4AF6-8FE1-AB4AB41860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46" y="4124763"/>
            <a:ext cx="2194526" cy="1806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3AFFD7-90CB-9824-115C-8934369A5F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0272" y="3839912"/>
            <a:ext cx="2827445" cy="2102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3F7BF-149C-7BB1-6F4D-E2072613CF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641" y="1545034"/>
            <a:ext cx="2276097" cy="240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12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lose up of a device&#10;&#10;Description automatically generated">
            <a:extLst>
              <a:ext uri="{FF2B5EF4-FFF2-40B4-BE49-F238E27FC236}">
                <a16:creationId xmlns:a16="http://schemas.microsoft.com/office/drawing/2014/main" id="{440ADBD0-AED8-41AF-88B8-4803861CC5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507" y="2055890"/>
            <a:ext cx="1274059" cy="1584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Advanced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– Professional Series 2000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A1A75BF0-C538-4939-8F64-59A231DB6F7E}"/>
              </a:ext>
            </a:extLst>
          </p:cNvPr>
          <p:cNvSpPr txBox="1">
            <a:spLocks/>
          </p:cNvSpPr>
          <p:nvPr/>
        </p:nvSpPr>
        <p:spPr>
          <a:xfrm>
            <a:off x="5899195" y="1363438"/>
            <a:ext cx="563138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3117FD1C-062D-46CD-8E74-9B52D14BA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5462" y="1484885"/>
            <a:ext cx="6099743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Dual-purpose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training solution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Traditional rate monitor in shoulder and clicker (beep) provides basic rate and depth 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Advanced feedback including rate, depth, recoil, ventilation, and hands-off time provided with PRESTAN CPR Feedback App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Add-on Kit available to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</a:rPr>
              <a:t>upgrade PRESTAN Professional Adult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and Jaw Thrust Manikins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en-US" sz="2400" i="1" u="sng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2018 model or newer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lvl="1"/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Model date can be found on back of manikin torso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Medium and dark skin tones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Single and 4-pack configurations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3-year warranty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81400369-A6C9-4DA4-BA79-CC8366D1C0B4}"/>
              </a:ext>
            </a:extLst>
          </p:cNvPr>
          <p:cNvSpPr txBox="1">
            <a:spLocks/>
          </p:cNvSpPr>
          <p:nvPr/>
        </p:nvSpPr>
        <p:spPr>
          <a:xfrm>
            <a:off x="6254280" y="1812139"/>
            <a:ext cx="533487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8053D89-54A5-47BD-854F-2EAD446D8B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019" y="3877668"/>
            <a:ext cx="1447741" cy="1325563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4C58E0FE-351E-4A89-A3D5-B6E3331AC0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203" y="4969289"/>
            <a:ext cx="1398204" cy="1084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300799-64FE-FC5F-0C84-50AE5DDA17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94" y="1320706"/>
            <a:ext cx="3652139" cy="26386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7700E2-2F46-2260-7505-04A09589D4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8897" y="3898319"/>
            <a:ext cx="3216091" cy="211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9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55DCD15B-0113-439A-B5E1-724DC7C3A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2753" y="1498969"/>
            <a:ext cx="4650334" cy="255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CPR Training Supplies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erson sitting posing for the camera&#10;&#10;Description automatically generated">
            <a:extLst>
              <a:ext uri="{FF2B5EF4-FFF2-40B4-BE49-F238E27FC236}">
                <a16:creationId xmlns:a16="http://schemas.microsoft.com/office/drawing/2014/main" id="{8AE2E4D1-038E-414E-85B6-F66BF0DE62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0371" y="4051409"/>
            <a:ext cx="2794836" cy="2168992"/>
          </a:xfrm>
          <a:prstGeom prst="rect">
            <a:avLst/>
          </a:prstGeom>
        </p:spPr>
      </p:pic>
      <p:pic>
        <p:nvPicPr>
          <p:cNvPr id="12" name="Picture 11" descr="A picture containing indoor, bottle, sitting, table&#10;&#10;Description automatically generated">
            <a:extLst>
              <a:ext uri="{FF2B5EF4-FFF2-40B4-BE49-F238E27FC236}">
                <a16:creationId xmlns:a16="http://schemas.microsoft.com/office/drawing/2014/main" id="{5AA4D3BB-368D-4DFE-A5F2-FDCA0BFFC2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443" y="1836472"/>
            <a:ext cx="2259592" cy="1839147"/>
          </a:xfrm>
          <a:prstGeom prst="rect">
            <a:avLst/>
          </a:prstGeom>
        </p:spPr>
      </p:pic>
      <p:pic>
        <p:nvPicPr>
          <p:cNvPr id="14" name="Picture 13" descr="A close up of a device&#10;&#10;Description automatically generated">
            <a:extLst>
              <a:ext uri="{FF2B5EF4-FFF2-40B4-BE49-F238E27FC236}">
                <a16:creationId xmlns:a16="http://schemas.microsoft.com/office/drawing/2014/main" id="{79B2F72D-281B-4467-8816-1CF7F019BD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8746" y="1708941"/>
            <a:ext cx="1787987" cy="2027412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F1914B-E348-47EA-9B22-552BAC7D99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6" name="Picture 5" descr="A picture containing bottle, indoor, green, beverage&#10;&#10;Description automatically generated">
            <a:extLst>
              <a:ext uri="{FF2B5EF4-FFF2-40B4-BE49-F238E27FC236}">
                <a16:creationId xmlns:a16="http://schemas.microsoft.com/office/drawing/2014/main" id="{1043B5E6-9132-4092-933C-62900A38414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400" y="4080620"/>
            <a:ext cx="1733096" cy="1733096"/>
          </a:xfrm>
          <a:prstGeom prst="rect">
            <a:avLst/>
          </a:prstGeom>
        </p:spPr>
      </p:pic>
      <p:pic>
        <p:nvPicPr>
          <p:cNvPr id="15" name="Picture 1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09BC278B-5E29-46B0-B149-8D2882F80D5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589" y="4080620"/>
            <a:ext cx="2037115" cy="17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76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BFE44EAF-47AF-4264-9927-570509F9F9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71482" y="2104497"/>
            <a:ext cx="1174441" cy="14400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D3781-9DC3-40AC-B92E-1D0AF3075A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154" y="1848396"/>
            <a:ext cx="1002933" cy="940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E1EA90-D5F0-432F-8475-CE211D7D91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61" y="365129"/>
            <a:ext cx="11590706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Manikin Parts, Accessories, and Consumables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D30AAD-EE3D-44BC-A909-3BB42A462B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A99CEE0-AD70-4B96-8233-96A501A4C5A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560" y="1805079"/>
            <a:ext cx="1863376" cy="143046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1614A0B-E004-40F1-8CB2-F578126D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72944271-E5B2-40BA-B546-055E9C9E434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699" y="5182960"/>
            <a:ext cx="815752" cy="629006"/>
          </a:xfrm>
          <a:prstGeom prst="rect">
            <a:avLst/>
          </a:prstGeom>
        </p:spPr>
      </p:pic>
      <p:pic>
        <p:nvPicPr>
          <p:cNvPr id="17" name="Picture 16" descr="A picture containing text, accessory, case&#10;&#10;Description automatically generated">
            <a:extLst>
              <a:ext uri="{FF2B5EF4-FFF2-40B4-BE49-F238E27FC236}">
                <a16:creationId xmlns:a16="http://schemas.microsoft.com/office/drawing/2014/main" id="{43081E46-A421-4AEE-800E-6B7D76BA951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167" y="1543244"/>
            <a:ext cx="2644700" cy="2001341"/>
          </a:xfrm>
          <a:prstGeom prst="rect">
            <a:avLst/>
          </a:prstGeom>
        </p:spPr>
      </p:pic>
      <p:pic>
        <p:nvPicPr>
          <p:cNvPr id="21" name="Picture 20" descr="A picture containing light&#10;&#10;Description automatically generated">
            <a:extLst>
              <a:ext uri="{FF2B5EF4-FFF2-40B4-BE49-F238E27FC236}">
                <a16:creationId xmlns:a16="http://schemas.microsoft.com/office/drawing/2014/main" id="{995A85D2-37D4-44E3-88EC-55C89C48F7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624" y="4186015"/>
            <a:ext cx="1033340" cy="1111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6E0159-F9A8-4D1E-852A-B5EDC6B4C77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9970" y="4102767"/>
            <a:ext cx="3095983" cy="1996641"/>
          </a:xfrm>
          <a:prstGeom prst="rect">
            <a:avLst/>
          </a:prstGeom>
        </p:spPr>
      </p:pic>
      <p:pic>
        <p:nvPicPr>
          <p:cNvPr id="23" name="Picture 22" descr="A picture containing food, dessert, sweet&#10;&#10;Description automatically generated">
            <a:extLst>
              <a:ext uri="{FF2B5EF4-FFF2-40B4-BE49-F238E27FC236}">
                <a16:creationId xmlns:a16="http://schemas.microsoft.com/office/drawing/2014/main" id="{4134D669-310A-4152-83D6-D0A03FDFB15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9451" y="4112641"/>
            <a:ext cx="2144003" cy="1748966"/>
          </a:xfrm>
          <a:prstGeom prst="rect">
            <a:avLst/>
          </a:prstGeom>
        </p:spPr>
      </p:pic>
      <p:pic>
        <p:nvPicPr>
          <p:cNvPr id="25" name="Picture 2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06C644B-6699-4EB9-B6B9-386C96FD9AD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0630" y="4247647"/>
            <a:ext cx="1686549" cy="935313"/>
          </a:xfrm>
          <a:prstGeom prst="rect">
            <a:avLst/>
          </a:prstGeom>
        </p:spPr>
      </p:pic>
      <p:pic>
        <p:nvPicPr>
          <p:cNvPr id="33" name="Picture 32" descr="A close-up of a fish&#10;&#10;Description automatically generated with low confidence">
            <a:extLst>
              <a:ext uri="{FF2B5EF4-FFF2-40B4-BE49-F238E27FC236}">
                <a16:creationId xmlns:a16="http://schemas.microsoft.com/office/drawing/2014/main" id="{B538D787-DEE4-4894-8DA4-C08C42140E6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969" y="4950094"/>
            <a:ext cx="1720369" cy="13398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51ED4E-9623-48A2-8F03-949181BF9C1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374" y="3357092"/>
            <a:ext cx="1986953" cy="1765386"/>
          </a:xfrm>
          <a:prstGeom prst="rect">
            <a:avLst/>
          </a:prstGeom>
        </p:spPr>
      </p:pic>
      <p:pic>
        <p:nvPicPr>
          <p:cNvPr id="35" name="Picture 34" descr="A picture containing indoor&#10;&#10;Description automatically generated">
            <a:extLst>
              <a:ext uri="{FF2B5EF4-FFF2-40B4-BE49-F238E27FC236}">
                <a16:creationId xmlns:a16="http://schemas.microsoft.com/office/drawing/2014/main" id="{6FB7E831-B165-4EDF-A6F0-9441605ACED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673" y="1619671"/>
            <a:ext cx="2941352" cy="220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14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795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AED Trainer Product Positioning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9704750-2B8B-4935-92F0-8CB5B14F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FFAC7-4757-4E82-BA0C-B9481E4D4F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452175"/>
            <a:ext cx="9610960" cy="133985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5AA2FAF-B437-4E43-8CA2-3CF13F14325F}"/>
              </a:ext>
            </a:extLst>
          </p:cNvPr>
          <p:cNvCxnSpPr/>
          <p:nvPr/>
        </p:nvCxnSpPr>
        <p:spPr>
          <a:xfrm flipV="1">
            <a:off x="1121604" y="1747720"/>
            <a:ext cx="0" cy="381525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36D96485-1332-43D3-B4F5-9EF2C688A71A}"/>
              </a:ext>
            </a:extLst>
          </p:cNvPr>
          <p:cNvSpPr/>
          <p:nvPr/>
        </p:nvSpPr>
        <p:spPr>
          <a:xfrm>
            <a:off x="1121604" y="5358842"/>
            <a:ext cx="9900745" cy="1990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b="1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357121-9C49-A08E-091C-D87B0121A5F8}"/>
              </a:ext>
            </a:extLst>
          </p:cNvPr>
          <p:cNvSpPr txBox="1"/>
          <p:nvPr/>
        </p:nvSpPr>
        <p:spPr>
          <a:xfrm>
            <a:off x="2868611" y="4590616"/>
            <a:ext cx="2315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AED UltraTrainer</a:t>
            </a:r>
            <a:r>
              <a:rPr lang="en-US" sz="1400" b="1" baseline="30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TM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790845-4A60-215E-3136-10A90F8F3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9654" y="2457560"/>
            <a:ext cx="1957407" cy="219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17059F-FF19-545E-0E75-EA8CF94831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279" y="2601618"/>
            <a:ext cx="1235153" cy="1791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2AF627-BDC6-4B6A-155C-619C33924A33}"/>
              </a:ext>
            </a:extLst>
          </p:cNvPr>
          <p:cNvSpPr txBox="1"/>
          <p:nvPr/>
        </p:nvSpPr>
        <p:spPr>
          <a:xfrm>
            <a:off x="6833573" y="3896574"/>
            <a:ext cx="3181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Professional AED Trainer PLUS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33C9A8-43BC-ED04-8AE5-4AEF71B90E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6552" y="1865769"/>
            <a:ext cx="1846321" cy="18585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5818A3-781E-A1AB-AFE8-B48C91A0793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2828" y="1949658"/>
            <a:ext cx="1556614" cy="18049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D2D5C80-F611-647B-88C3-DE5FD824967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2455">
            <a:off x="8094367" y="2312148"/>
            <a:ext cx="660245" cy="4959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C1AA61A-FBDC-8061-5F29-67B6AF60DE82}"/>
              </a:ext>
            </a:extLst>
          </p:cNvPr>
          <p:cNvSpPr txBox="1"/>
          <p:nvPr/>
        </p:nvSpPr>
        <p:spPr>
          <a:xfrm rot="16200000">
            <a:off x="121206" y="3236863"/>
            <a:ext cx="1640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Features &amp; Benefits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406A2-BEE4-CF8D-DEE9-394BF5CCA10A}"/>
              </a:ext>
            </a:extLst>
          </p:cNvPr>
          <p:cNvSpPr txBox="1"/>
          <p:nvPr/>
        </p:nvSpPr>
        <p:spPr>
          <a:xfrm>
            <a:off x="3266206" y="2242915"/>
            <a:ext cx="99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Portable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7FA048-65FC-E2B7-4B55-4495F27FD110}"/>
              </a:ext>
            </a:extLst>
          </p:cNvPr>
          <p:cNvSpPr txBox="1"/>
          <p:nvPr/>
        </p:nvSpPr>
        <p:spPr>
          <a:xfrm>
            <a:off x="7817501" y="1421325"/>
            <a:ext cx="135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Professional</a:t>
            </a:r>
          </a:p>
        </p:txBody>
      </p:sp>
    </p:spTree>
    <p:extLst>
      <p:ext uri="{BB962C8B-B14F-4D97-AF65-F5344CB8AC3E}">
        <p14:creationId xmlns:p14="http://schemas.microsoft.com/office/powerpoint/2010/main" val="160763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device&#10;&#10;Description automatically generated">
            <a:extLst>
              <a:ext uri="{FF2B5EF4-FFF2-40B4-BE49-F238E27FC236}">
                <a16:creationId xmlns:a16="http://schemas.microsoft.com/office/drawing/2014/main" id="{63E0A185-C32C-49F0-923A-A3014675C1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118" y="2307627"/>
            <a:ext cx="3466752" cy="3675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Portable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– AED UltraTrainer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TM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04E4204A-B83B-45C2-9D56-C590C5872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060"/>
            <a:ext cx="5528530" cy="4351338"/>
          </a:xfrm>
        </p:spPr>
        <p:txBody>
          <a:bodyPr>
            <a:noAutofit/>
          </a:bodyPr>
          <a:lstStyle/>
          <a:p>
            <a:pPr fontAlgn="t">
              <a:lnSpc>
                <a:spcPct val="8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Resembles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live training experience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pediatric option</a:t>
            </a:r>
          </a:p>
          <a:p>
            <a:pPr fontAlgn="t">
              <a:lnSpc>
                <a:spcPct val="8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Fully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customizable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to accommodate any classroom training situation </a:t>
            </a:r>
          </a:p>
          <a:p>
            <a:pPr fontAlgn="t">
              <a:lnSpc>
                <a:spcPct val="80000"/>
              </a:lnSpc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Compact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lightweight</a:t>
            </a:r>
          </a:p>
          <a:p>
            <a:pPr fontAlgn="t">
              <a:lnSpc>
                <a:spcPct val="80000"/>
              </a:lnSpc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High quality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durability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affordability </a:t>
            </a:r>
          </a:p>
          <a:p>
            <a:pPr fontAlgn="t">
              <a:lnSpc>
                <a:spcPct val="80000"/>
              </a:lnSpc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Dual language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multiple language options available </a:t>
            </a:r>
          </a:p>
          <a:p>
            <a:pPr fontAlgn="t">
              <a:lnSpc>
                <a:spcPct val="8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Single and 4-pack</a:t>
            </a:r>
          </a:p>
          <a:p>
            <a:pPr fontAlgn="t">
              <a:lnSpc>
                <a:spcPct val="8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3-year warranty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D11A1DB-B8A6-4D56-BFFD-B4E30544E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4055" y="1653060"/>
            <a:ext cx="2279745" cy="255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79DE61-8128-4C1F-B134-E9F0E8BC85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09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Professional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– Professional AED Trainer PLUS</a:t>
            </a:r>
            <a:endParaRPr lang="en-US" baseline="30000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D5451319-2F8E-4AB4-BE94-763581396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277" y="1567585"/>
            <a:ext cx="5935765" cy="4351338"/>
          </a:xfrm>
        </p:spPr>
        <p:txBody>
          <a:bodyPr>
            <a:noAutofit/>
          </a:bodyPr>
          <a:lstStyle/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High quality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leading-edge AED Trainer that most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closely resembles brand AED Trainers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 size and weight for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realistic training experience</a:t>
            </a:r>
          </a:p>
          <a:p>
            <a:pPr fontAlgn="t">
              <a:lnSpc>
                <a:spcPct val="80000"/>
              </a:lnSpc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Fully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customizable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to accommodate any classroom training situation </a:t>
            </a:r>
          </a:p>
          <a:p>
            <a:pPr fontAlgn="t">
              <a:lnSpc>
                <a:spcPct val="80000"/>
              </a:lnSpc>
            </a:pP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Dual language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multiple language options available </a:t>
            </a:r>
          </a:p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Optional remote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control of several AED Trainers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Single and 4-pack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3-year warranty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2913E4-0F83-43E8-922B-BAF93A7FF0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614" y="3896879"/>
            <a:ext cx="1726338" cy="1737771"/>
          </a:xfrm>
          <a:prstGeom prst="rect">
            <a:avLst/>
          </a:prstGeom>
        </p:spPr>
      </p:pic>
      <p:pic>
        <p:nvPicPr>
          <p:cNvPr id="7" name="Picture 6" descr="A picture containing indoor, bag, sitting&#10;&#10;Description automatically generated">
            <a:extLst>
              <a:ext uri="{FF2B5EF4-FFF2-40B4-BE49-F238E27FC236}">
                <a16:creationId xmlns:a16="http://schemas.microsoft.com/office/drawing/2014/main" id="{171D8B2D-65AE-46D1-B15D-29B76FE327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282" y="1566276"/>
            <a:ext cx="3074981" cy="329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88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Patented AED Trainer Pads Product Features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D328CB07-7091-4225-B01E-912A8F02B30D}"/>
              </a:ext>
            </a:extLst>
          </p:cNvPr>
          <p:cNvSpPr txBox="1">
            <a:spLocks/>
          </p:cNvSpPr>
          <p:nvPr/>
        </p:nvSpPr>
        <p:spPr>
          <a:xfrm>
            <a:off x="6254280" y="1812139"/>
            <a:ext cx="5334877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CD7357AF-FF69-4053-A5C1-22F1FB20A5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256" y="2541415"/>
            <a:ext cx="2141314" cy="1932326"/>
          </a:xfrm>
          <a:prstGeom prst="rect">
            <a:avLst/>
          </a:prstGeom>
        </p:spPr>
      </p:pic>
      <p:pic>
        <p:nvPicPr>
          <p:cNvPr id="14" name="Picture 13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34C73178-88DE-4BBF-8C1E-AF0C168DCD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2887">
            <a:off x="3218670" y="2021814"/>
            <a:ext cx="2512715" cy="3688802"/>
          </a:xfrm>
          <a:prstGeom prst="rect">
            <a:avLst/>
          </a:prstGeom>
        </p:spPr>
      </p:pic>
      <p:sp>
        <p:nvSpPr>
          <p:cNvPr id="15" name="Content Placeholder 9">
            <a:extLst>
              <a:ext uri="{FF2B5EF4-FFF2-40B4-BE49-F238E27FC236}">
                <a16:creationId xmlns:a16="http://schemas.microsoft.com/office/drawing/2014/main" id="{A2792B11-09F0-4FAE-BF2B-2E9C0EFFABBE}"/>
              </a:ext>
            </a:extLst>
          </p:cNvPr>
          <p:cNvSpPr txBox="1">
            <a:spLocks/>
          </p:cNvSpPr>
          <p:nvPr/>
        </p:nvSpPr>
        <p:spPr>
          <a:xfrm>
            <a:off x="5953835" y="1410752"/>
            <a:ext cx="5935765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Automatically detects 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when AED Trainer Pads are placed on CPR Training Manikin</a:t>
            </a: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Programming runs through sensor in center of the Trainer Pad adhesive which </a:t>
            </a:r>
            <a:r>
              <a:rPr lang="en-US" sz="22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most realistically simulates a live AED</a:t>
            </a:r>
          </a:p>
          <a:p>
            <a:r>
              <a:rPr lang="en-US" sz="22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No remote control is necessary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, although one is available for the Professional AED Trainer PLUS, if desired</a:t>
            </a: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AED Trainer Pads </a:t>
            </a:r>
            <a:r>
              <a:rPr lang="en-US" sz="22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last for over 100 applications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; pad adhesive adheres and removes well to any manikin on the market </a:t>
            </a:r>
            <a:r>
              <a:rPr lang="en-US" sz="22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without leaving messy residue </a:t>
            </a:r>
          </a:p>
          <a:p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Pad replacement is </a:t>
            </a:r>
            <a:r>
              <a:rPr lang="en-US" sz="22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affordable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and </a:t>
            </a:r>
            <a:r>
              <a:rPr lang="en-US" sz="22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simple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–   just replace the pad, not the cord</a:t>
            </a:r>
          </a:p>
        </p:txBody>
      </p:sp>
    </p:spTree>
    <p:extLst>
      <p:ext uri="{BB962C8B-B14F-4D97-AF65-F5344CB8AC3E}">
        <p14:creationId xmlns:p14="http://schemas.microsoft.com/office/powerpoint/2010/main" val="2455181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CE1EA90-D5F0-432F-8475-CE211D7D91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13538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AED Trainer Parts, Accessories, and Consumables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D30AAD-EE3D-44BC-A909-3BB42A462B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01614A0B-E004-40F1-8CB2-F578126D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14EABA-ED42-4981-8B19-BD67F80320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82084">
            <a:off x="9570228" y="3702711"/>
            <a:ext cx="981678" cy="1355794"/>
          </a:xfrm>
          <a:prstGeom prst="rect">
            <a:avLst/>
          </a:prstGeom>
        </p:spPr>
      </p:pic>
      <p:pic>
        <p:nvPicPr>
          <p:cNvPr id="4" name="Picture 3" descr="A picture containing bag, accessory&#10;&#10;Description automatically generated">
            <a:extLst>
              <a:ext uri="{FF2B5EF4-FFF2-40B4-BE49-F238E27FC236}">
                <a16:creationId xmlns:a16="http://schemas.microsoft.com/office/drawing/2014/main" id="{0FA7B0CA-B65A-4BCC-9E7A-63FB201E27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9915" y="1887214"/>
            <a:ext cx="1037532" cy="1325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EC54BA-597E-4370-A2A2-D05DC473C3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038" y="1765131"/>
            <a:ext cx="1944707" cy="21348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411BFA-DA88-4E1B-9403-9A5B4DE603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4483" y="2000630"/>
            <a:ext cx="2020184" cy="1546618"/>
          </a:xfrm>
          <a:prstGeom prst="rect">
            <a:avLst/>
          </a:prstGeom>
        </p:spPr>
      </p:pic>
      <p:pic>
        <p:nvPicPr>
          <p:cNvPr id="24" name="Picture 23" descr="A picture containing accessory, bag&#10;&#10;Description automatically generated">
            <a:extLst>
              <a:ext uri="{FF2B5EF4-FFF2-40B4-BE49-F238E27FC236}">
                <a16:creationId xmlns:a16="http://schemas.microsoft.com/office/drawing/2014/main" id="{6DAC7813-3A33-4B53-91DE-4574B231F6D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081" y="1793515"/>
            <a:ext cx="1230927" cy="1496576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887495C5-7229-420A-B93E-37D1B109916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301" y="3820957"/>
            <a:ext cx="1235337" cy="1103660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F72AF2A-E872-4FB4-BE0A-423F1520046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507" y="4251643"/>
            <a:ext cx="1292342" cy="1166212"/>
          </a:xfrm>
          <a:prstGeom prst="rect">
            <a:avLst/>
          </a:prstGeom>
        </p:spPr>
      </p:pic>
      <p:pic>
        <p:nvPicPr>
          <p:cNvPr id="30" name="Picture 29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423F2020-B130-4044-B3B8-4D41711A684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2887">
            <a:off x="2544329" y="3997967"/>
            <a:ext cx="1220662" cy="1791998"/>
          </a:xfrm>
          <a:prstGeom prst="rect">
            <a:avLst/>
          </a:prstGeom>
        </p:spPr>
      </p:pic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65BDDE38-29E1-4BD2-BEC4-D72B9530804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2104" y="4668547"/>
            <a:ext cx="455633" cy="12062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8C04E00-8B63-47A2-B8F4-E53CA0F58D8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068" y="4389517"/>
            <a:ext cx="1213200" cy="13101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975DFC5-AADB-41C2-A95F-86C14AD22A5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922" y="4244109"/>
            <a:ext cx="1089716" cy="1020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C05D5F-4CDC-4343-B270-91D77574ED4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22455">
            <a:off x="7019438" y="4684603"/>
            <a:ext cx="1119598" cy="841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A31BFF-3B84-4C94-8E31-9139C32EA62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458548">
            <a:off x="9774705" y="4745835"/>
            <a:ext cx="1065968" cy="114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47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people&#10;&#10;Description automatically generated">
            <a:extLst>
              <a:ext uri="{FF2B5EF4-FFF2-40B4-BE49-F238E27FC236}">
                <a16:creationId xmlns:a16="http://schemas.microsoft.com/office/drawing/2014/main" id="{2BF2EFD0-76BF-47D4-B8B7-7699D6C06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126" y="1458007"/>
            <a:ext cx="6012873" cy="4558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9502-5807-43EF-94AF-1F9C466C1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6" y="1770761"/>
            <a:ext cx="10515600" cy="435133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PRESTAN Overview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 Offering 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Recent Introductions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Additional Resources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9704750-2B8B-4935-92F0-8CB5B14F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FFAC7-4757-4E82-BA0C-B9481E4D4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507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Recent Introductions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848F1-F9C8-4423-93A5-AA1431174219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E9CB5E-FEDE-4B40-8FF6-048058EF84C9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56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Series 2000 Complete Offering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A1A75BF0-C538-4939-8F64-59A231DB6F7E}"/>
              </a:ext>
            </a:extLst>
          </p:cNvPr>
          <p:cNvSpPr txBox="1">
            <a:spLocks/>
          </p:cNvSpPr>
          <p:nvPr/>
        </p:nvSpPr>
        <p:spPr>
          <a:xfrm>
            <a:off x="905257" y="1737728"/>
            <a:ext cx="5683434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>
                <a:solidFill>
                  <a:srgbClr val="0F2862"/>
                </a:solidFill>
              </a:rPr>
              <a:t>PRESTAN is committed to </a:t>
            </a:r>
            <a:r>
              <a:rPr lang="en-US" sz="3000" b="1" i="1" dirty="0">
                <a:solidFill>
                  <a:srgbClr val="0F2862"/>
                </a:solidFill>
              </a:rPr>
              <a:t>building confidence</a:t>
            </a:r>
            <a:r>
              <a:rPr lang="en-US" sz="3000" dirty="0">
                <a:solidFill>
                  <a:srgbClr val="0F2862"/>
                </a:solidFill>
              </a:rPr>
              <a:t> with a dual-purpose training solution that offers both basic and </a:t>
            </a:r>
            <a:r>
              <a:rPr lang="en-US" sz="3000" b="1" i="1" dirty="0">
                <a:solidFill>
                  <a:srgbClr val="00B050"/>
                </a:solidFill>
              </a:rPr>
              <a:t>advanced CPR feedback</a:t>
            </a:r>
            <a:r>
              <a:rPr lang="en-US" sz="3000" dirty="0">
                <a:solidFill>
                  <a:srgbClr val="00B050"/>
                </a:solidFill>
              </a:rPr>
              <a:t>.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endParaRPr lang="en-US" sz="3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B98E07-54F6-D29F-3B97-2C8739D203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23" t="1" r="22444" b="-10277"/>
          <a:stretch/>
        </p:blipFill>
        <p:spPr>
          <a:xfrm>
            <a:off x="6839211" y="1865199"/>
            <a:ext cx="5326871" cy="46475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59C59-447A-F87E-6968-24F77A4D5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6"/>
          <a:stretch/>
        </p:blipFill>
        <p:spPr>
          <a:xfrm>
            <a:off x="2910683" y="3476036"/>
            <a:ext cx="4095884" cy="2821488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431308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34" y="365129"/>
            <a:ext cx="113538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(Series 2000) CPR Feedback App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A1A75BF0-C538-4939-8F64-59A231DB6F7E}"/>
              </a:ext>
            </a:extLst>
          </p:cNvPr>
          <p:cNvSpPr txBox="1">
            <a:spLocks/>
          </p:cNvSpPr>
          <p:nvPr/>
        </p:nvSpPr>
        <p:spPr>
          <a:xfrm>
            <a:off x="905256" y="1849676"/>
            <a:ext cx="5626593" cy="27943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an </a:t>
            </a:r>
            <a:r>
              <a:rPr lang="en-US" sz="2400" b="1" i="1" dirty="0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improved user experience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expanded list of available </a:t>
            </a:r>
            <a:r>
              <a:rPr lang="en-US" sz="2400" b="1" i="1" dirty="0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languages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more </a:t>
            </a:r>
            <a:r>
              <a:rPr lang="en-US" sz="2400" b="1" i="1" dirty="0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intuitive CPR feedback </a:t>
            </a:r>
            <a:r>
              <a:rPr lang="en-US" sz="2400" b="0" i="0" dirty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- </a:t>
            </a:r>
            <a:r>
              <a:rPr lang="en-US" sz="2400" b="0" i="1" dirty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with the addition of chest compression fraction</a:t>
            </a:r>
            <a:endParaRPr lang="en-US" sz="2400" b="0" i="0" dirty="0">
              <a:solidFill>
                <a:srgbClr val="013E75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PRESTAN owned technology - </a:t>
            </a:r>
            <a:r>
              <a:rPr lang="en-US" sz="2400" b="0" i="1" dirty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allows for </a:t>
            </a:r>
            <a:r>
              <a:rPr lang="en-US" sz="2400" b="1" i="1" dirty="0">
                <a:solidFill>
                  <a:srgbClr val="00B050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ongoing improvements and faster updates</a:t>
            </a:r>
            <a:endParaRPr lang="en-US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221E9-6F01-63A6-733C-92EF1DB897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3827" y="1450947"/>
            <a:ext cx="5528174" cy="3956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6B8E0-C96F-466D-82AE-3A101CC971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3F1E4-3371-9397-BE06-7DE4E68723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399" y="4300194"/>
            <a:ext cx="3717153" cy="188788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A293C455-5EFC-0EDB-893C-62D14AC45AB4}"/>
              </a:ext>
            </a:extLst>
          </p:cNvPr>
          <p:cNvSpPr txBox="1">
            <a:spLocks/>
          </p:cNvSpPr>
          <p:nvPr/>
        </p:nvSpPr>
        <p:spPr>
          <a:xfrm>
            <a:off x="905256" y="1464668"/>
            <a:ext cx="6393902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300" i="0" dirty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sz="2300" dirty="0">
                <a:solidFill>
                  <a:srgbClr val="013E75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new PRESTAN CPR Feedback App </a:t>
            </a:r>
            <a:r>
              <a:rPr lang="en-US" sz="2300" b="0" i="0" dirty="0">
                <a:solidFill>
                  <a:srgbClr val="013E75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provides:</a:t>
            </a:r>
            <a:endParaRPr lang="en-US" sz="2300" b="0" i="0" dirty="0">
              <a:solidFill>
                <a:srgbClr val="000000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195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E70581-2886-479D-BB5B-0F74116A1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13538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Instructor Kit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6C6C1-721A-4706-91BC-6A9E9CA10F1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326CE5-0083-47D8-A3CB-E27803305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05" y="1486531"/>
            <a:ext cx="5672802" cy="3075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0" i="0" dirty="0">
                <a:solidFill>
                  <a:srgbClr val="013E75"/>
                </a:solidFill>
                <a:effectLst/>
              </a:rPr>
              <a:t>The PRESTAN Instructor Kit combines our most popular CPR Training Manikins </a:t>
            </a:r>
            <a:r>
              <a:rPr lang="en-US" sz="2600" dirty="0">
                <a:solidFill>
                  <a:srgbClr val="013E75"/>
                </a:solidFill>
              </a:rPr>
              <a:t>and </a:t>
            </a:r>
            <a:r>
              <a:rPr lang="en-US" sz="2600" b="0" i="0" dirty="0">
                <a:solidFill>
                  <a:srgbClr val="013E75"/>
                </a:solidFill>
                <a:effectLst/>
              </a:rPr>
              <a:t>AED </a:t>
            </a:r>
            <a:r>
              <a:rPr lang="en-US" sz="2600" dirty="0">
                <a:solidFill>
                  <a:srgbClr val="013E75"/>
                </a:solidFill>
              </a:rPr>
              <a:t>Trainer along with a </a:t>
            </a:r>
            <a:r>
              <a:rPr lang="en-US" sz="2600" b="0" i="0" dirty="0">
                <a:solidFill>
                  <a:srgbClr val="013E75"/>
                </a:solidFill>
                <a:effectLst/>
              </a:rPr>
              <a:t>collection of CPR Training Supplies making this an</a:t>
            </a:r>
            <a:r>
              <a:rPr lang="en-US" sz="2600" dirty="0">
                <a:solidFill>
                  <a:srgbClr val="002060"/>
                </a:solidFill>
                <a:effectLst/>
              </a:rPr>
              <a:t> ideal </a:t>
            </a:r>
            <a:r>
              <a:rPr lang="en-US" sz="2600" b="1" i="1" dirty="0">
                <a:solidFill>
                  <a:srgbClr val="479B46"/>
                </a:solidFill>
                <a:effectLst/>
              </a:rPr>
              <a:t>starter kit</a:t>
            </a:r>
            <a:r>
              <a:rPr lang="en-US" sz="2600" b="0" i="1" dirty="0">
                <a:solidFill>
                  <a:srgbClr val="479B46"/>
                </a:solidFill>
                <a:effectLst/>
              </a:rPr>
              <a:t> </a:t>
            </a:r>
            <a:r>
              <a:rPr lang="en-US" sz="2600" b="0" i="0" dirty="0">
                <a:solidFill>
                  <a:srgbClr val="013E75"/>
                </a:solidFill>
                <a:effectLst/>
              </a:rPr>
              <a:t>and</a:t>
            </a:r>
            <a:r>
              <a:rPr lang="en-US" sz="2600" b="1" i="0" dirty="0">
                <a:solidFill>
                  <a:srgbClr val="479B46"/>
                </a:solidFill>
                <a:effectLst/>
              </a:rPr>
              <a:t> </a:t>
            </a:r>
            <a:r>
              <a:rPr lang="en-US" sz="2600" b="1" i="1" dirty="0">
                <a:solidFill>
                  <a:srgbClr val="479B46"/>
                </a:solidFill>
                <a:effectLst/>
              </a:rPr>
              <a:t>easy to transport</a:t>
            </a:r>
            <a:r>
              <a:rPr lang="en-US" sz="2600" dirty="0">
                <a:solidFill>
                  <a:srgbClr val="013E75"/>
                </a:solidFill>
              </a:rPr>
              <a:t> all-in-one </a:t>
            </a:r>
            <a:r>
              <a:rPr lang="en-US" sz="2600" b="0" i="0" dirty="0">
                <a:solidFill>
                  <a:srgbClr val="013E75"/>
                </a:solidFill>
                <a:effectLst/>
              </a:rPr>
              <a:t>training solution.</a:t>
            </a:r>
            <a:endParaRPr lang="en-US" sz="2600" strike="noStrike" dirty="0">
              <a:solidFill>
                <a:srgbClr val="002060"/>
              </a:solidFill>
              <a:effectLst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E7074E-4C9F-447B-9EB2-B14780A0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4D30D2-BDA1-A2FE-EE3A-0A35992D7B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159" y="1453887"/>
            <a:ext cx="5523841" cy="3941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68DC3F-5B61-F0AF-FBAE-D8A1DFFAFF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896" y="3747878"/>
            <a:ext cx="4313283" cy="2539116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2826552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353801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Professional Female Manikin</a:t>
            </a:r>
            <a:endParaRPr lang="en-US" b="1" i="1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2CC94C-421B-4527-94E0-2AA4FF03AA47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D9F8BC39-E6BA-462A-808A-5C6A9D6F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3A475F5C-B4CF-7024-D7BA-9E02BD813903}"/>
              </a:ext>
            </a:extLst>
          </p:cNvPr>
          <p:cNvSpPr txBox="1">
            <a:spLocks/>
          </p:cNvSpPr>
          <p:nvPr/>
        </p:nvSpPr>
        <p:spPr>
          <a:xfrm>
            <a:off x="838199" y="1799955"/>
            <a:ext cx="5814641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2060"/>
                </a:solidFill>
                <a:effectLst/>
              </a:rPr>
              <a:t>The PRESTAN Female Manikin was designed to </a:t>
            </a:r>
            <a:r>
              <a:rPr lang="en-US" sz="2400" b="1" i="1" dirty="0">
                <a:solidFill>
                  <a:srgbClr val="00B050"/>
                </a:solidFill>
                <a:effectLst/>
              </a:rPr>
              <a:t>transform CPR/AED training</a:t>
            </a:r>
            <a:r>
              <a:rPr lang="en-US" sz="2400" b="0" i="0" dirty="0">
                <a:solidFill>
                  <a:srgbClr val="002060"/>
                </a:solidFill>
                <a:effectLst/>
              </a:rPr>
              <a:t>, encourage dialogue &amp; breakdown barriers, and eliminate gender bias in CPR administration, and </a:t>
            </a:r>
            <a:r>
              <a:rPr lang="en-US" sz="2400" b="1" i="1" dirty="0">
                <a:solidFill>
                  <a:srgbClr val="00B050"/>
                </a:solidFill>
                <a:effectLst/>
              </a:rPr>
              <a:t>improve CPR survival rates in women</a:t>
            </a:r>
            <a:r>
              <a:rPr lang="en-US" sz="2400" b="0" i="0" dirty="0">
                <a:solidFill>
                  <a:srgbClr val="002060"/>
                </a:solidFill>
                <a:effectLst/>
              </a:rPr>
              <a:t>.</a:t>
            </a:r>
            <a:endParaRPr lang="en-US" sz="2400" dirty="0">
              <a:solidFill>
                <a:srgbClr val="002060"/>
              </a:solidFill>
              <a:effectLst/>
            </a:endParaRPr>
          </a:p>
          <a:p>
            <a:pPr marL="0" indent="0">
              <a:buNone/>
            </a:pPr>
            <a:endParaRPr lang="en-US" sz="3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5DB357-039C-4037-A50D-1BDBA069F7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8448B8-465F-1141-DF5D-EBCE4B43E0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441" y="1799955"/>
            <a:ext cx="5523841" cy="3941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02108-4151-6996-35D0-666B07BF13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529" y="3613483"/>
            <a:ext cx="4813741" cy="243070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731731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E70581-2886-479D-BB5B-0F74116A1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13538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PRO+ Manikin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6C6C1-721A-4706-91BC-6A9E9CA10F1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326CE5-0083-47D8-A3CB-E27803305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6" y="1701690"/>
            <a:ext cx="5672803" cy="3075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013E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the introduction of the new PRO+ Adult Head design, PRESTAN is enhancing realism with a </a:t>
            </a:r>
            <a:r>
              <a:rPr lang="en-US" sz="2600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functional nasal airway  </a:t>
            </a:r>
            <a:r>
              <a:rPr lang="en-US" sz="2600" dirty="0">
                <a:solidFill>
                  <a:srgbClr val="013E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600" b="1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 lung bag design </a:t>
            </a: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along with the ability to use a NARCAN</a:t>
            </a:r>
            <a:r>
              <a:rPr lang="en-US" sz="2600" baseline="30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</a:t>
            </a:r>
            <a:r>
              <a:rPr lang="en-US" sz="2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solidFill>
                  <a:srgbClr val="013E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NPA training device.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E7074E-4C9F-447B-9EB2-B14780A0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D5820B-35F3-933A-B9AF-6EB96842C8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7600" y="1690690"/>
            <a:ext cx="2877777" cy="3916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38100-B034-C244-0AD0-1CBB09ABEC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15377" y="1690693"/>
            <a:ext cx="2576623" cy="3916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1AA666-1691-D0ED-DF64-60354A2E6B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914" y="3934640"/>
            <a:ext cx="5841086" cy="220555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321327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2BFD989-C6D7-60DF-B243-BA3C1493F0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7728" y="1781528"/>
            <a:ext cx="5239947" cy="4234188"/>
          </a:xfrm>
          <a:prstGeom prst="rect">
            <a:avLst/>
          </a:prstGeom>
        </p:spPr>
      </p:pic>
      <p:pic>
        <p:nvPicPr>
          <p:cNvPr id="3" name="Picture 2" descr="A picture containing indoor, items, tray, blue&#10;&#10;Description automatically generated">
            <a:extLst>
              <a:ext uri="{FF2B5EF4-FFF2-40B4-BE49-F238E27FC236}">
                <a16:creationId xmlns:a16="http://schemas.microsoft.com/office/drawing/2014/main" id="{0B4663E9-4DA2-FAB0-5020-2B1ADDEA15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" t="2928" r="207"/>
          <a:stretch/>
        </p:blipFill>
        <p:spPr>
          <a:xfrm>
            <a:off x="3319548" y="4220999"/>
            <a:ext cx="4409431" cy="203856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E70581-2886-479D-BB5B-0F74116A15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13538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Infant Ultralite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®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Manikin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6C6C1-721A-4706-91BC-6A9E9CA10F1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326CE5-0083-47D8-A3CB-E27803305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04" y="1743203"/>
            <a:ext cx="6068624" cy="3075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0" i="0" u="none" strike="noStrike" dirty="0">
                <a:solidFill>
                  <a:srgbClr val="0F2862"/>
                </a:solidFill>
                <a:effectLst/>
              </a:rPr>
              <a:t>PRESTAN is committed to </a:t>
            </a:r>
            <a:r>
              <a:rPr lang="en-US" b="1" i="1" u="none" strike="noStrike" dirty="0">
                <a:solidFill>
                  <a:srgbClr val="0F2862"/>
                </a:solidFill>
                <a:effectLst/>
              </a:rPr>
              <a:t>building confidence</a:t>
            </a:r>
            <a:r>
              <a:rPr lang="en-US" b="0" i="0" u="none" strike="noStrike" dirty="0">
                <a:solidFill>
                  <a:srgbClr val="0F2862"/>
                </a:solidFill>
                <a:effectLst/>
              </a:rPr>
              <a:t> by </a:t>
            </a:r>
            <a:r>
              <a:rPr lang="en-US" b="1" i="1" u="none" strike="noStrike" dirty="0">
                <a:solidFill>
                  <a:srgbClr val="00B050"/>
                </a:solidFill>
                <a:effectLst/>
              </a:rPr>
              <a:t>expanding our most compact, lightweight </a:t>
            </a:r>
            <a:r>
              <a:rPr lang="en-US" dirty="0">
                <a:solidFill>
                  <a:srgbClr val="002060"/>
                </a:solidFill>
              </a:rPr>
              <a:t>product offering </a:t>
            </a:r>
            <a:r>
              <a:rPr lang="en-US" dirty="0">
                <a:solidFill>
                  <a:srgbClr val="203864"/>
                </a:solidFill>
              </a:rPr>
              <a:t>designed to meet instructor’s needs in a full range </a:t>
            </a:r>
            <a:r>
              <a:rPr lang="en-US" dirty="0">
                <a:solidFill>
                  <a:srgbClr val="002060"/>
                </a:solidFill>
              </a:rPr>
              <a:t>of training environments including on-the-go &amp; virtual training.</a:t>
            </a:r>
            <a:endParaRPr lang="en-US" strike="noStrike" dirty="0">
              <a:solidFill>
                <a:srgbClr val="002060"/>
              </a:solidFill>
              <a:effectLst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E7074E-4C9F-447B-9EB2-B14780A0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9199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E70581-2886-479D-BB5B-0F74116A1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3322"/>
            <a:ext cx="113538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TAKE2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®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Ultralite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®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Kit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6C6C1-721A-4706-91BC-6A9E9CA10F1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5326CE5-0083-47D8-A3CB-E27803305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105" y="1743203"/>
            <a:ext cx="5826610" cy="3075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PRESTAN is committed to </a:t>
            </a:r>
            <a:r>
              <a:rPr lang="en-US" sz="3000" b="1" i="1" dirty="0">
                <a:solidFill>
                  <a:schemeClr val="accent1">
                    <a:lumMod val="50000"/>
                  </a:schemeClr>
                </a:solidFill>
              </a:rPr>
              <a:t>building confidence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by </a:t>
            </a:r>
            <a:r>
              <a:rPr lang="en-US" sz="3000" b="1" i="1" dirty="0">
                <a:solidFill>
                  <a:srgbClr val="00B050"/>
                </a:solidFill>
              </a:rPr>
              <a:t>combining our most portable manikins with the AED UltraTrainer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</a:rPr>
              <a:t>making this an ideal kit for any new instructor or one who needs a lightweight, affordable solution for off-site training.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DE7074E-4C9F-447B-9EB2-B14780A0D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oy, human face, first-aid kit&#10;&#10;Description automatically generated">
            <a:extLst>
              <a:ext uri="{FF2B5EF4-FFF2-40B4-BE49-F238E27FC236}">
                <a16:creationId xmlns:a16="http://schemas.microsoft.com/office/drawing/2014/main" id="{B03DB87A-AB2E-BA1B-81C1-9EACE12446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715" y="1540569"/>
            <a:ext cx="5376267" cy="402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17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Manikin Diversity Kits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icture containing person, group, transport, family&#10;&#10;Description automatically generated">
            <a:extLst>
              <a:ext uri="{FF2B5EF4-FFF2-40B4-BE49-F238E27FC236}">
                <a16:creationId xmlns:a16="http://schemas.microsoft.com/office/drawing/2014/main" id="{C5E58EB8-9161-4537-63F1-7829A6047D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7502" y="1767612"/>
            <a:ext cx="5464498" cy="4201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F1914B-E348-47EA-9B22-552BAC7D99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F958699E-ECC9-1934-9948-7E9B7E17D744}"/>
              </a:ext>
            </a:extLst>
          </p:cNvPr>
          <p:cNvSpPr txBox="1">
            <a:spLocks/>
          </p:cNvSpPr>
          <p:nvPr/>
        </p:nvSpPr>
        <p:spPr>
          <a:xfrm>
            <a:off x="905256" y="1737728"/>
            <a:ext cx="5951357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>
                <a:solidFill>
                  <a:srgbClr val="0F2862"/>
                </a:solidFill>
              </a:rPr>
              <a:t>PRESTAN is committed to </a:t>
            </a:r>
            <a:r>
              <a:rPr lang="en-US" sz="3000" b="1" i="1" dirty="0">
                <a:solidFill>
                  <a:srgbClr val="0F2862"/>
                </a:solidFill>
              </a:rPr>
              <a:t>building confidence</a:t>
            </a:r>
            <a:r>
              <a:rPr lang="en-US" sz="3000" dirty="0">
                <a:solidFill>
                  <a:srgbClr val="0F2862"/>
                </a:solidFill>
              </a:rPr>
              <a:t> with Diversity kits that  </a:t>
            </a:r>
            <a:r>
              <a:rPr lang="en-US" sz="3000" b="1" i="1" dirty="0">
                <a:solidFill>
                  <a:srgbClr val="00B050"/>
                </a:solidFill>
              </a:rPr>
              <a:t>combine both medium &amp; dark skin toned manikins </a:t>
            </a:r>
            <a:r>
              <a:rPr lang="en-US" sz="3000" dirty="0">
                <a:solidFill>
                  <a:srgbClr val="0F2862"/>
                </a:solidFill>
              </a:rPr>
              <a:t>together in one bag.</a:t>
            </a:r>
            <a:r>
              <a:rPr lang="en-US" sz="3000" b="1" dirty="0">
                <a:solidFill>
                  <a:srgbClr val="00B050"/>
                </a:solidFill>
              </a:rPr>
              <a:t> </a:t>
            </a:r>
            <a:endParaRPr lang="en-US" sz="3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table, boy, holding, person&#10;&#10;Description automatically generated">
            <a:extLst>
              <a:ext uri="{FF2B5EF4-FFF2-40B4-BE49-F238E27FC236}">
                <a16:creationId xmlns:a16="http://schemas.microsoft.com/office/drawing/2014/main" id="{A5D8C2F9-569A-4B97-A3E3-9766421DFB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061" y="3907307"/>
            <a:ext cx="4242696" cy="226940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598614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thing&#10;&#10;Description automatically generated">
            <a:extLst>
              <a:ext uri="{FF2B5EF4-FFF2-40B4-BE49-F238E27FC236}">
                <a16:creationId xmlns:a16="http://schemas.microsoft.com/office/drawing/2014/main" id="{CB9EF761-2E9B-BACB-144E-7674CCDBFD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768" y="4595561"/>
            <a:ext cx="1567657" cy="1349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CPR Training Supplies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C9FCD0-A089-430F-833F-0D8B813EA531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>
            <a:extLst>
              <a:ext uri="{FF2B5EF4-FFF2-40B4-BE49-F238E27FC236}">
                <a16:creationId xmlns:a16="http://schemas.microsoft.com/office/drawing/2014/main" id="{4DE3DAA6-953C-473F-B707-3DA91CD0E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F1914B-E348-47EA-9B22-552BAC7D99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27D76FD-FBCC-1351-D5AB-6B0517F701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397" y="2467033"/>
            <a:ext cx="5778358" cy="3171581"/>
          </a:xfrm>
          <a:prstGeom prst="rect">
            <a:avLst/>
          </a:prstGeom>
        </p:spPr>
      </p:pic>
      <p:pic>
        <p:nvPicPr>
          <p:cNvPr id="6" name="Picture 5" descr="A person sitting posing for the camera&#10;&#10;Description automatically generated">
            <a:extLst>
              <a:ext uri="{FF2B5EF4-FFF2-40B4-BE49-F238E27FC236}">
                <a16:creationId xmlns:a16="http://schemas.microsoft.com/office/drawing/2014/main" id="{31823861-C3C3-F97B-8058-BE7F16B51EF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8524" y="4576487"/>
            <a:ext cx="1752247" cy="1424988"/>
          </a:xfrm>
          <a:prstGeom prst="rect">
            <a:avLst/>
          </a:prstGeom>
        </p:spPr>
      </p:pic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60107AE5-EE50-78A1-9C87-2C707118E3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9677" y="3565164"/>
            <a:ext cx="966433" cy="1095846"/>
          </a:xfrm>
          <a:prstGeom prst="rect">
            <a:avLst/>
          </a:prstGeom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391FC15B-7452-5CCA-B874-815DFCEF7C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62961">
            <a:off x="2403010" y="3842528"/>
            <a:ext cx="891955" cy="644616"/>
          </a:xfrm>
          <a:prstGeom prst="rect">
            <a:avLst/>
          </a:prstGeom>
        </p:spPr>
      </p:pic>
      <p:pic>
        <p:nvPicPr>
          <p:cNvPr id="7" name="Picture 6" descr="A picture containing indoor, bottle, sitting, table&#10;&#10;Description automatically generated">
            <a:extLst>
              <a:ext uri="{FF2B5EF4-FFF2-40B4-BE49-F238E27FC236}">
                <a16:creationId xmlns:a16="http://schemas.microsoft.com/office/drawing/2014/main" id="{4150D870-8B4F-A183-B5AA-8D3D42364E0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0996" y="4304098"/>
            <a:ext cx="1008681" cy="820995"/>
          </a:xfrm>
          <a:prstGeom prst="rect">
            <a:avLst/>
          </a:prstGeom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1B14BF22-98E3-03D9-C1A5-E922436915F4}"/>
              </a:ext>
            </a:extLst>
          </p:cNvPr>
          <p:cNvSpPr txBox="1">
            <a:spLocks/>
          </p:cNvSpPr>
          <p:nvPr/>
        </p:nvSpPr>
        <p:spPr>
          <a:xfrm>
            <a:off x="905255" y="1737728"/>
            <a:ext cx="6158073" cy="1691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000" dirty="0">
                <a:solidFill>
                  <a:srgbClr val="0F2862"/>
                </a:solidFill>
              </a:rPr>
              <a:t>PRESTAN is committed to </a:t>
            </a:r>
            <a:r>
              <a:rPr lang="en-US" sz="3000" b="1" i="1" dirty="0">
                <a:solidFill>
                  <a:srgbClr val="0F2862"/>
                </a:solidFill>
              </a:rPr>
              <a:t>building confidence</a:t>
            </a:r>
            <a:r>
              <a:rPr lang="en-US" sz="3000" dirty="0">
                <a:solidFill>
                  <a:srgbClr val="0F2862"/>
                </a:solidFill>
              </a:rPr>
              <a:t> in CPR/AED training instructors and their students with a line of </a:t>
            </a:r>
            <a:r>
              <a:rPr lang="en-US" sz="3000" b="1" i="1" dirty="0">
                <a:solidFill>
                  <a:srgbClr val="00B050"/>
                </a:solidFill>
              </a:rPr>
              <a:t>branded training supplies</a:t>
            </a:r>
            <a:r>
              <a:rPr lang="en-US" sz="3000" dirty="0">
                <a:solidFill>
                  <a:srgbClr val="00B050"/>
                </a:solidFill>
              </a:rPr>
              <a:t>.</a:t>
            </a:r>
            <a:endParaRPr lang="en-US" sz="3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97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424814B-1632-1A95-3B0D-CB939D3100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6217" y="1714354"/>
            <a:ext cx="5735783" cy="4077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Products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9502-5807-43EF-94AF-1F9C466C1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257" y="1714354"/>
            <a:ext cx="5312663" cy="37839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Founded in 2004 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Located in Northeastern Ohio 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Customers in 70+ countries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Warehousing facilities in the United States, Germany, U.A.E and Malaysia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Design and manufacture PRESTAN CPR Manikins &amp; AED Trainers</a:t>
            </a:r>
          </a:p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All PRESTAN products are sold through Authorized Distributors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87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0E7B5-9338-65FC-94A8-B4ED79261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F93A1-79A5-E95E-3C49-38663CD42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Additional Resources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8A1EC7-F71C-CFB4-38AA-DC8FE6849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0AA371-26F1-6A48-3A73-E4A862976D8C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FB66FD-8B9F-9F5F-CF24-BDE3B3A52FDB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6504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Stay Connected with PRESTAN…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6D71CE-F70C-8A0C-0AF5-051981AD1D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74" y="1391861"/>
            <a:ext cx="6399704" cy="47129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F8FD40-993F-94E7-02B3-43CF6823AE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959" y="4694979"/>
            <a:ext cx="1024649" cy="9722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5154D0-D007-3868-38D7-087C2B31409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0013" y="4721025"/>
            <a:ext cx="899576" cy="9266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95A7241-9C03-0CFC-EF82-AAA3630DBD4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7272" y="4761835"/>
            <a:ext cx="899577" cy="8532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5C058C-7019-0FD4-753F-6F9D7E11FD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6098" y="4805070"/>
            <a:ext cx="1093154" cy="7265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6865626-43B0-1DE6-48E9-61AF050EC99D}"/>
              </a:ext>
            </a:extLst>
          </p:cNvPr>
          <p:cNvSpPr txBox="1"/>
          <p:nvPr/>
        </p:nvSpPr>
        <p:spPr>
          <a:xfrm>
            <a:off x="7845220" y="5649131"/>
            <a:ext cx="3284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@prestanproducts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C130F9-8AB8-90FE-DA35-53AF2D04864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047" y="1615383"/>
            <a:ext cx="4233894" cy="285752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19422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3148271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1" y="2478841"/>
            <a:ext cx="5036038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E848F1-F9C8-4423-93A5-AA1431174219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E9CB5E-FEDE-4B40-8FF6-048058EF84C9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5845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Made / Assembled In The USA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AADECA83-F807-4715-A7D6-8B399A2D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4778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EB5565-DE46-4FD3-85B3-0699E437DF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3646"/>
            <a:ext cx="9610960" cy="1339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C49353-96AE-98C5-A553-5AE8D31D1B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7191" y="1403307"/>
            <a:ext cx="8941455" cy="4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7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866" y="365129"/>
            <a:ext cx="11292239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is Committed to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Building Confidence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0F924C-D2CA-43B2-89D2-41DF41302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2853"/>
            <a:ext cx="7759761" cy="4667249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Students 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provide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simple, immediate feedback</a:t>
            </a:r>
            <a:endParaRPr lang="en-US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realistic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CPR training manikin and AED trainer designs 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Instructors </a:t>
            </a:r>
          </a:p>
          <a:p>
            <a:pPr lvl="1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durable, affordable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products </a:t>
            </a:r>
          </a:p>
          <a:p>
            <a:pPr lvl="1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easy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setup &amp; clean;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compact &amp; lightweight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to transport</a:t>
            </a:r>
          </a:p>
          <a:p>
            <a:r>
              <a:rPr lang="en-US" sz="3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with Distributors</a:t>
            </a:r>
          </a:p>
          <a:p>
            <a:pPr lvl="1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extension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of PRESTAN Sales, Marketing &amp; Customer Service teams</a:t>
            </a:r>
          </a:p>
          <a:p>
            <a:pPr lvl="1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support and enable industry growth through </a:t>
            </a: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strategic partnership</a:t>
            </a:r>
            <a:endParaRPr lang="en-US" sz="2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long term investment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in new product development </a:t>
            </a:r>
          </a:p>
          <a:p>
            <a:pPr lvl="1"/>
            <a:endParaRPr lang="en-US" sz="2600" b="1" i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lvl="1"/>
            <a:endParaRPr lang="en-US" sz="6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75DDB982-D5B7-48B1-9923-925E7533A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AA2A3-2C1B-B438-0F02-0AB3E115BD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2441" y="3621998"/>
            <a:ext cx="3258226" cy="25660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3D8016-4234-40DC-91F5-DFEB242087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889" y="1431999"/>
            <a:ext cx="3271183" cy="24486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77290E-5228-40DE-A58B-9B09384116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Product Offering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BC52856-D963-48F8-BC08-E33CF0D98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983" y="2478843"/>
            <a:ext cx="5036039" cy="95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117F51-4D46-44DC-BF36-FD6B6F440565}"/>
              </a:ext>
            </a:extLst>
          </p:cNvPr>
          <p:cNvCxnSpPr/>
          <p:nvPr/>
        </p:nvCxnSpPr>
        <p:spPr>
          <a:xfrm>
            <a:off x="786384" y="192938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F91FD2-88C3-43BA-8976-A61EBEEACB9C}"/>
              </a:ext>
            </a:extLst>
          </p:cNvPr>
          <p:cNvCxnSpPr/>
          <p:nvPr/>
        </p:nvCxnSpPr>
        <p:spPr>
          <a:xfrm>
            <a:off x="783336" y="509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314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E16C6C1-721A-4706-91BC-6A9E9CA10F1C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51F0E26-0C97-4EE5-8B19-7E861DDBE36C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1353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Training Environments &amp; Instructor Needs Vary…</a:t>
            </a:r>
            <a:endParaRPr lang="en-US" b="1" i="1" dirty="0">
              <a:solidFill>
                <a:schemeClr val="accent1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04F0B9-1CEA-46B9-8B4B-66DB852B2494}"/>
              </a:ext>
            </a:extLst>
          </p:cNvPr>
          <p:cNvSpPr txBox="1"/>
          <p:nvPr/>
        </p:nvSpPr>
        <p:spPr>
          <a:xfrm>
            <a:off x="5285523" y="6559234"/>
            <a:ext cx="1620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chemeClr val="accent1">
                    <a:lumMod val="50000"/>
                  </a:schemeClr>
                </a:solidFill>
              </a:rPr>
              <a:t>Privileged and Confidential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D396D5F-E195-48D0-8369-822DE92BE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488BD4-646C-4915-B52C-CD0CE250DD10}"/>
              </a:ext>
            </a:extLst>
          </p:cNvPr>
          <p:cNvSpPr txBox="1"/>
          <p:nvPr/>
        </p:nvSpPr>
        <p:spPr>
          <a:xfrm>
            <a:off x="5288823" y="6559629"/>
            <a:ext cx="1620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>
                <a:solidFill>
                  <a:schemeClr val="accent1">
                    <a:lumMod val="50000"/>
                  </a:schemeClr>
                </a:solidFill>
              </a:rPr>
              <a:t>Privileged and Confidential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8D000F-0041-44CF-91AF-47BDC7948C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130" y="1407196"/>
            <a:ext cx="3277384" cy="2539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478651-441E-48BE-A22C-E8358833EE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518150"/>
            <a:ext cx="9610960" cy="133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06926-11E1-B921-B875-E5A2716F76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723" y="3805432"/>
            <a:ext cx="6041161" cy="2356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AEFD3E-CF26-4F44-9001-7E08DD05AF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8878" y="1414914"/>
            <a:ext cx="3584413" cy="2527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D19964-0564-4712-B75B-36079AC20E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1461" y="3832747"/>
            <a:ext cx="3553871" cy="2356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13D228-C076-4E6B-B308-4436215DA7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9349" y="1407196"/>
            <a:ext cx="3233640" cy="256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8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A29F3907-EAEA-4AB5-8783-4C221226B33A}"/>
              </a:ext>
            </a:extLst>
          </p:cNvPr>
          <p:cNvSpPr/>
          <p:nvPr/>
        </p:nvSpPr>
        <p:spPr>
          <a:xfrm>
            <a:off x="8837567" y="5590535"/>
            <a:ext cx="2916354" cy="2213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110000"/>
                  <a:satMod val="105000"/>
                  <a:tint val="67000"/>
                </a:schemeClr>
              </a:gs>
              <a:gs pos="100000">
                <a:schemeClr val="accent6"/>
              </a:gs>
              <a:gs pos="100000">
                <a:schemeClr val="accent6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Advanced CPR Training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B05408-67D3-B7D9-C15F-EC3824802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496" y="2559245"/>
            <a:ext cx="1899071" cy="2003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ADD27E-E08A-48CA-B989-D622C5BD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21" y="36795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PRESTAN Product Positioning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102970-EECF-4761-8594-0B903F0C1570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>
            <a:extLst>
              <a:ext uri="{FF2B5EF4-FFF2-40B4-BE49-F238E27FC236}">
                <a16:creationId xmlns:a16="http://schemas.microsoft.com/office/drawing/2014/main" id="{89704750-2B8B-4935-92F0-8CB5B14F8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0FFAC7-4757-4E82-BA0C-B9481E4D4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5" y="5452175"/>
            <a:ext cx="9610960" cy="1339850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5AA2FAF-B437-4E43-8CA2-3CF13F14325F}"/>
              </a:ext>
            </a:extLst>
          </p:cNvPr>
          <p:cNvCxnSpPr/>
          <p:nvPr/>
        </p:nvCxnSpPr>
        <p:spPr>
          <a:xfrm flipV="1">
            <a:off x="1121604" y="1747720"/>
            <a:ext cx="0" cy="381525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C3334C3-7FF1-42B6-990E-1C2C0E46CA5E}"/>
              </a:ext>
            </a:extLst>
          </p:cNvPr>
          <p:cNvSpPr txBox="1"/>
          <p:nvPr/>
        </p:nvSpPr>
        <p:spPr>
          <a:xfrm rot="16200000">
            <a:off x="147427" y="3236863"/>
            <a:ext cx="1640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</a:rPr>
              <a:t>Features &amp; Benefits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D96485-1332-43D3-B4F5-9EF2C688A71A}"/>
              </a:ext>
            </a:extLst>
          </p:cNvPr>
          <p:cNvSpPr/>
          <p:nvPr/>
        </p:nvSpPr>
        <p:spPr>
          <a:xfrm>
            <a:off x="1121604" y="5336610"/>
            <a:ext cx="10632317" cy="22131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50000"/>
                </a:schemeClr>
              </a:gs>
              <a:gs pos="100000">
                <a:schemeClr val="accent1">
                  <a:lumMod val="105000"/>
                  <a:satMod val="109000"/>
                  <a:tint val="81000"/>
                </a:schemeClr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Basic CPR Training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699CD7-8F13-2EFA-B495-AC4B3B79ADDB}"/>
              </a:ext>
            </a:extLst>
          </p:cNvPr>
          <p:cNvSpPr txBox="1"/>
          <p:nvPr/>
        </p:nvSpPr>
        <p:spPr>
          <a:xfrm>
            <a:off x="2189102" y="3169527"/>
            <a:ext cx="99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Portable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AE8964-A09E-1245-B551-C266A43A490F}"/>
              </a:ext>
            </a:extLst>
          </p:cNvPr>
          <p:cNvSpPr txBox="1"/>
          <p:nvPr/>
        </p:nvSpPr>
        <p:spPr>
          <a:xfrm>
            <a:off x="5759280" y="2025993"/>
            <a:ext cx="135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Professional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929455-D912-5ACD-A8E3-D5FEFA46BB0B}"/>
              </a:ext>
            </a:extLst>
          </p:cNvPr>
          <p:cNvSpPr txBox="1"/>
          <p:nvPr/>
        </p:nvSpPr>
        <p:spPr>
          <a:xfrm>
            <a:off x="9757043" y="1389412"/>
            <a:ext cx="112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Advanced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D55579-0AC9-44BE-80D7-3E8450FE08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297" y="2635620"/>
            <a:ext cx="2100785" cy="1811547"/>
          </a:xfrm>
          <a:prstGeom prst="rect">
            <a:avLst/>
          </a:prstGeom>
        </p:spPr>
      </p:pic>
      <p:pic>
        <p:nvPicPr>
          <p:cNvPr id="13" name="Picture 12" descr="A close-up of a medical device&#10;&#10;Description automatically generated">
            <a:extLst>
              <a:ext uri="{FF2B5EF4-FFF2-40B4-BE49-F238E27FC236}">
                <a16:creationId xmlns:a16="http://schemas.microsoft.com/office/drawing/2014/main" id="{26A5E72D-F41C-4E07-9350-0DA102955A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5275" y="3629265"/>
            <a:ext cx="1260485" cy="1249128"/>
          </a:xfrm>
          <a:prstGeom prst="rect">
            <a:avLst/>
          </a:prstGeom>
        </p:spPr>
      </p:pic>
      <p:pic>
        <p:nvPicPr>
          <p:cNvPr id="14" name="Picture 13" descr="A mannequin with a baby dummy&#10;&#10;Description automatically generated">
            <a:extLst>
              <a:ext uri="{FF2B5EF4-FFF2-40B4-BE49-F238E27FC236}">
                <a16:creationId xmlns:a16="http://schemas.microsoft.com/office/drawing/2014/main" id="{713CDC39-8FF1-AF50-EF2D-1C96B7C0B9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9032" y="3538859"/>
            <a:ext cx="1490315" cy="1719876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383980F7-BEFC-57FF-AE5A-6658BA2F2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5" descr="A close-up of a device&#10;&#10;Description automatically generated">
            <a:extLst>
              <a:ext uri="{FF2B5EF4-FFF2-40B4-BE49-F238E27FC236}">
                <a16:creationId xmlns:a16="http://schemas.microsoft.com/office/drawing/2014/main" id="{26D135ED-170D-76BC-CDFE-3629E033447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8"/>
          <a:stretch/>
        </p:blipFill>
        <p:spPr>
          <a:xfrm>
            <a:off x="4039347" y="2036282"/>
            <a:ext cx="1181858" cy="1326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F23115-6034-9A14-242A-2200DC7F61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043" y="1693513"/>
            <a:ext cx="3011887" cy="21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" grpId="0"/>
      <p:bldP spid="39" grpId="0"/>
      <p:bldP spid="40" grpId="0" animBg="1"/>
      <p:bldP spid="3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8372C6-7FB4-696E-9472-D735A70ED1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9434" y="3784258"/>
            <a:ext cx="3116796" cy="23510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0C3E82-72EB-3A5B-B717-252F7F0E94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376" y="3370085"/>
            <a:ext cx="3639208" cy="2807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B37997-A0B5-4E5A-A4DB-FBF310C1D3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0773" y="5518150"/>
            <a:ext cx="9610960" cy="1339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2CAE7A-06E7-48FE-BA7A-50783CF4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0876"/>
            <a:ext cx="10515600" cy="1325563"/>
          </a:xfrm>
        </p:spPr>
        <p:txBody>
          <a:bodyPr/>
          <a:lstStyle/>
          <a:p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Building Confidence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with Feedback…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92563C-95D2-4C74-91A9-27DE52BE3A65}"/>
              </a:ext>
            </a:extLst>
          </p:cNvPr>
          <p:cNvCxnSpPr/>
          <p:nvPr/>
        </p:nvCxnSpPr>
        <p:spPr>
          <a:xfrm>
            <a:off x="905256" y="1289304"/>
            <a:ext cx="10625328" cy="0"/>
          </a:xfrm>
          <a:prstGeom prst="line">
            <a:avLst/>
          </a:prstGeom>
          <a:ln w="254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343ED38-01B3-4623-A666-9F81FC5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28" y="6109282"/>
            <a:ext cx="2018147" cy="38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2379A9D-E98C-4D0E-85B0-58202E838D40}"/>
              </a:ext>
            </a:extLst>
          </p:cNvPr>
          <p:cNvSpPr txBox="1"/>
          <p:nvPr/>
        </p:nvSpPr>
        <p:spPr>
          <a:xfrm flipH="1">
            <a:off x="11329240" y="3946277"/>
            <a:ext cx="63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78609D-A97A-56F2-E4F1-A113A746F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291" y="3639581"/>
            <a:ext cx="2254555" cy="2598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379383-D9E4-ADE6-34B5-941E52C575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3580" y="1563552"/>
            <a:ext cx="1977732" cy="1716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ABCFE-F0B5-E183-3342-9CAE53E822D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17" y="1686437"/>
            <a:ext cx="1092598" cy="13947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0C8C91-B450-4D70-6046-5942768E98D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436" y="1603917"/>
            <a:ext cx="2863915" cy="1559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C078E5-F23A-2F80-81B9-51184121EAD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521" y="1467861"/>
            <a:ext cx="2044059" cy="17094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BBF89E-1AA6-AA31-98B4-CAE42AD8DD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765" y="1463494"/>
            <a:ext cx="3011887" cy="217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47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88478CAB9C346BB3B8BCA081780F3" ma:contentTypeVersion="12" ma:contentTypeDescription="Create a new document." ma:contentTypeScope="" ma:versionID="02bc47d1a11a90e55222864023dee979">
  <xsd:schema xmlns:xsd="http://www.w3.org/2001/XMLSchema" xmlns:xs="http://www.w3.org/2001/XMLSchema" xmlns:p="http://schemas.microsoft.com/office/2006/metadata/properties" xmlns:ns2="fbd92a7d-674c-49ae-bb0c-bfbddee0ab97" xmlns:ns3="abd8375a-aeec-4d3e-8d29-b75c5080d851" targetNamespace="http://schemas.microsoft.com/office/2006/metadata/properties" ma:root="true" ma:fieldsID="8c1f6897935e4082d5a8d7637ec73fb8" ns2:_="" ns3:_="">
    <xsd:import namespace="fbd92a7d-674c-49ae-bb0c-bfbddee0ab97"/>
    <xsd:import namespace="abd8375a-aeec-4d3e-8d29-b75c5080d8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d92a7d-674c-49ae-bb0c-bfbddee0ab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8375a-aeec-4d3e-8d29-b75c5080d85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7A2B22-9532-46B8-94E2-8E8FA41673F6}">
  <ds:schemaRefs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abd8375a-aeec-4d3e-8d29-b75c5080d851"/>
    <ds:schemaRef ds:uri="http://schemas.microsoft.com/office/infopath/2007/PartnerControls"/>
    <ds:schemaRef ds:uri="http://schemas.openxmlformats.org/package/2006/metadata/core-properties"/>
    <ds:schemaRef ds:uri="fbd92a7d-674c-49ae-bb0c-bfbddee0ab97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1B79276-6A69-4B48-B5CB-073AAA9A4E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d92a7d-674c-49ae-bb0c-bfbddee0ab97"/>
    <ds:schemaRef ds:uri="abd8375a-aeec-4d3e-8d29-b75c5080d8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4B5448-D641-4BE7-AA4E-1682759DE2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16875</TotalTime>
  <Words>1071</Words>
  <Application>Microsoft Office PowerPoint</Application>
  <PresentationFormat>Widescreen</PresentationFormat>
  <Paragraphs>163</Paragraphs>
  <Slides>32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Office Theme</vt:lpstr>
      <vt:lpstr>PowerPoint Presentation</vt:lpstr>
      <vt:lpstr>Agenda</vt:lpstr>
      <vt:lpstr>PRESTAN Products Overview</vt:lpstr>
      <vt:lpstr>Made / Assembled In The USA</vt:lpstr>
      <vt:lpstr>PRESTAN is Committed to Building Confidence…</vt:lpstr>
      <vt:lpstr>Product Offering</vt:lpstr>
      <vt:lpstr>PowerPoint Presentation</vt:lpstr>
      <vt:lpstr>PRESTAN Product Positioning</vt:lpstr>
      <vt:lpstr>Building Confidence with Feedback…</vt:lpstr>
      <vt:lpstr>Portable – Ultralite® Manikins</vt:lpstr>
      <vt:lpstr>Professional  – Professional Manikins</vt:lpstr>
      <vt:lpstr>Advanced – Professional Series 2000</vt:lpstr>
      <vt:lpstr>PRESTAN CPR Training Supplies</vt:lpstr>
      <vt:lpstr>Manikin Parts, Accessories, and Consumables</vt:lpstr>
      <vt:lpstr>AED Trainer Product Positioning</vt:lpstr>
      <vt:lpstr>Portable – AED UltraTrainerTM</vt:lpstr>
      <vt:lpstr>Professional – Professional AED Trainer PLUS</vt:lpstr>
      <vt:lpstr>Patented AED Trainer Pads Product Features </vt:lpstr>
      <vt:lpstr>AED Trainer Parts, Accessories, and Consumables</vt:lpstr>
      <vt:lpstr>Recent Introductions</vt:lpstr>
      <vt:lpstr>PRESTAN Series 2000 Complete Offering</vt:lpstr>
      <vt:lpstr>PRESTAN (Series 2000) CPR Feedback App</vt:lpstr>
      <vt:lpstr>PRESTAN Instructor Kit</vt:lpstr>
      <vt:lpstr>PRESTAN Professional Female Manikin</vt:lpstr>
      <vt:lpstr>PRESTAN PRO+ Manikin</vt:lpstr>
      <vt:lpstr>PRESTAN Infant Ultralite® Manikin</vt:lpstr>
      <vt:lpstr>PRESTAN TAKE2® Ultralite® Kit</vt:lpstr>
      <vt:lpstr>PRESTAN Manikin Diversity Kits</vt:lpstr>
      <vt:lpstr>PRESTAN CPR Training Supplies</vt:lpstr>
      <vt:lpstr>Additional Resources</vt:lpstr>
      <vt:lpstr>Stay Connected with PRESTAN…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 Benz</dc:creator>
  <cp:lastModifiedBy>Lindsay Benz</cp:lastModifiedBy>
  <cp:revision>72</cp:revision>
  <cp:lastPrinted>2025-05-01T13:07:17Z</cp:lastPrinted>
  <dcterms:created xsi:type="dcterms:W3CDTF">2019-11-19T18:07:49Z</dcterms:created>
  <dcterms:modified xsi:type="dcterms:W3CDTF">2025-05-05T13:53:39Z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0x0101005E288478CAB9C346BB3B8BCA081780F3</vt:lpwstr>
  </property>
</Properties>
</file>