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502" r:id="rId5"/>
    <p:sldId id="326" r:id="rId6"/>
    <p:sldId id="548" r:id="rId7"/>
    <p:sldId id="523" r:id="rId8"/>
    <p:sldId id="499" r:id="rId9"/>
    <p:sldId id="450" r:id="rId10"/>
    <p:sldId id="549" r:id="rId11"/>
    <p:sldId id="515" r:id="rId12"/>
    <p:sldId id="428" r:id="rId13"/>
    <p:sldId id="443" r:id="rId14"/>
    <p:sldId id="513" r:id="rId15"/>
    <p:sldId id="444" r:id="rId16"/>
    <p:sldId id="445" r:id="rId17"/>
    <p:sldId id="492" r:id="rId18"/>
    <p:sldId id="583" r:id="rId19"/>
    <p:sldId id="447" r:id="rId20"/>
    <p:sldId id="446" r:id="rId21"/>
    <p:sldId id="553" r:id="rId22"/>
    <p:sldId id="585" r:id="rId23"/>
    <p:sldId id="465" r:id="rId24"/>
    <p:sldId id="488" r:id="rId25"/>
    <p:sldId id="521" r:id="rId26"/>
    <p:sldId id="550" r:id="rId27"/>
    <p:sldId id="547" r:id="rId28"/>
    <p:sldId id="551" r:id="rId29"/>
    <p:sldId id="545" r:id="rId30"/>
    <p:sldId id="552" r:id="rId31"/>
    <p:sldId id="544" r:id="rId32"/>
    <p:sldId id="539" r:id="rId33"/>
    <p:sldId id="543" r:id="rId34"/>
    <p:sldId id="540" r:id="rId35"/>
    <p:sldId id="541" r:id="rId36"/>
    <p:sldId id="542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03415-07B1-0381-6959-5F22901C5642}" v="179" dt="2026-02-27T17:20:02.871"/>
    <p1510:client id="{C1CF8D53-F527-420B-9D34-E3874FEC63FD}" v="3" dt="2026-02-27T17:00:19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44059-0F07-4AB2-897A-673A8B2B41D5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FBA9A-D0DF-4D65-921F-E672D6A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8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1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1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79832-2D32-6DBF-2424-F32D0380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B904C-2116-1A20-EC8B-624BB35D3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102B65-AF0E-21FE-33D9-B3B10FCD7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6426C-D8F7-6FFE-E584-1C45AC9A0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3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39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1C22E-8506-EF64-FF07-22E8FCA92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A30F4-8F79-B78A-AC22-0E2FD5747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3974C-A3A4-2C22-C5B7-DDF1AA271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C8653-C7E1-EC43-BCD5-220CDE97D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07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73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20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9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88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22F5-9AC7-AC4B-3F8C-A9BBBA1DF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652C3-A377-2948-89EE-A4F577971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9D2CF-ECD1-870A-91C8-B68DDA91B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F37DA-5CE8-652F-E6D9-D2D589842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80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1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436DC-3495-3EFE-F10D-CF5E31FEB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E5D5F-B9AA-B95C-335B-5F55F6EA2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155A2-C452-6C78-1251-38F702C46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2ABD2-0109-67D7-4892-7D7DFF946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6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0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61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1C0AC-1CF8-9375-D52A-F2D95C301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DC2C5-0FE0-79DA-F209-320FE3F65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662F7-C238-0C8A-2720-EBF5A3F29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D4C21-ECD0-7CF2-F9E6-EC4B53F91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28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23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49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835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07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03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47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EF98-074B-40D2-ABF5-D01279F6D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F2539-B0AA-49A7-9CD0-51B4868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654A1-242D-4FE5-9EEB-F789FE6D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FCA91-14FE-4513-B486-0C48812B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06128-47C9-436A-BAC0-C8F0D6B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0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829E-6D2B-47C6-85AE-EF13A453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64865-E7AB-4D69-BF2D-72668E0DC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847DC-4E05-47E1-868C-9B39C62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B6206-F64D-49F2-9321-737F1BF9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8BA7-7F1A-4857-B5E7-096EFFC9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89750-2711-401C-B8E0-01FF303F9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3E9F1-6168-416C-AED6-E797ED1A1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8F370-4095-428E-862C-FAC6614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6D029-81FC-48C0-A872-54444321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BBB4-156D-4997-8C7E-0661FE18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08A3-8041-4619-BAF3-31AC3693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2F3E-230D-4D4B-AFEA-91201BFF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6CDD-6E29-4366-8E04-00EA9877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B9FF8-A15A-4B5C-9A0F-13800913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F9CE-9C1D-469A-945F-B4D75033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6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95A1-4EBF-4B8F-A85D-CE573A7F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1BE23-E69F-4154-95EC-2D59B674C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640D-F310-41EA-8188-D398155A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458F-01D0-4F77-9194-639DAEF1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02DF-0D3E-4F4F-9572-773BB512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8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F221-D9C6-4804-BEE7-B17F8C91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7AC5-B4F9-401F-815E-1874EBA50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6FC62-574F-44C6-878B-0B81D98D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DD59D-7321-404A-B944-9D780DD5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B0B83-E4E6-4302-B07C-5873C18B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77384-84D4-45A0-B2EB-1886B9DB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F88D-FCBD-429D-AF3B-019C64D7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10F6F-FC39-4E08-8AFD-C6F8D411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B916C-F990-4C29-92E6-D5CDC0EA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CE014-C5E6-4038-9A81-9B9105B0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76CC0-CE8B-4F16-9CA1-AC3033BF7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25273-1CAC-4C3D-9D66-CE620DF3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97244-699C-4A04-B531-2CFC1F1E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EA286-36EA-4E11-B46E-7DE96891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3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E91A-B86F-40A9-B39E-75261E88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CCC71-80F7-4F4E-AEB6-C2435A2D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9C86C-42EF-487A-B320-1147BEBC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4E64C-2186-4070-84AD-07D04272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E02E5-FC41-42D2-B546-BDF138E4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268FC-6595-4AC5-BD6B-CF81191E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27472-4E9F-4F6A-8BB4-4E88EF96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F2CD-4291-4AEB-B2A4-96651AD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EDCE1-8F84-4675-8AEC-34EC45C8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0460C-43F5-4810-8343-D5A9E9C26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94029-F01C-4989-B29D-932065E4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B95D-563C-4AB9-A9D0-A38EB16C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E813-4990-4713-A29E-E8681F84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FDCE-0744-4AA2-A389-E9981A2F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352E6-3699-4C8B-AAE8-E965D346F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A374D-1099-4130-B874-2780D92CA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B256D-F902-4FAF-889C-6EB3B46D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8A3F9-D71F-4214-B47E-D1156DFC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407DB-5725-4970-B094-B5F57D91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EFDC0-2831-4B2A-BB57-4CE818F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59723-EA71-4A97-BCC4-DD7C4352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7E67F-FFAE-4054-9734-509950122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A507-9A93-4C0A-89A0-5A4B83982FA6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4191-0E12-43BC-B738-8A6E22314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9374-F0EB-4218-A402-7D253B8F6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../media/image4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5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jpeg"/><Relationship Id="rId4" Type="http://schemas.openxmlformats.org/officeDocument/2006/relationships/image" Target="../media/image4.jpeg"/><Relationship Id="rId9" Type="http://schemas.openxmlformats.org/officeDocument/2006/relationships/image" Target="../media/image73.jpe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BD8vKb-CLc?feature=oembed" TargetMode="External"/><Relationship Id="rId6" Type="http://schemas.openxmlformats.org/officeDocument/2006/relationships/image" Target="../media/image83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ld2EKyunkA?feature=oembed" TargetMode="Externa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5.jpe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jpeg"/><Relationship Id="rId4" Type="http://schemas.openxmlformats.org/officeDocument/2006/relationships/image" Target="../media/image4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7.jpe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ACDA8D-B399-442A-AD2F-72300B42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84" y="435439"/>
            <a:ext cx="6576509" cy="64225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5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5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Building Confidence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47B4DC-B8D1-4A78-9CEB-CF48B4EC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712" y="2432436"/>
            <a:ext cx="4514851" cy="85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9FFF84-BFBA-435D-A7F9-741A52121362}"/>
              </a:ext>
            </a:extLst>
          </p:cNvPr>
          <p:cNvCxnSpPr>
            <a:cxnSpLocks/>
          </p:cNvCxnSpPr>
          <p:nvPr/>
        </p:nvCxnSpPr>
        <p:spPr>
          <a:xfrm>
            <a:off x="762170" y="2219738"/>
            <a:ext cx="5446636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08968-E6B5-4143-939F-EC5CB44A326F}"/>
              </a:ext>
            </a:extLst>
          </p:cNvPr>
          <p:cNvCxnSpPr>
            <a:cxnSpLocks/>
          </p:cNvCxnSpPr>
          <p:nvPr/>
        </p:nvCxnSpPr>
        <p:spPr>
          <a:xfrm>
            <a:off x="762170" y="4700608"/>
            <a:ext cx="6406029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8028BA9-9AC3-424A-8C1E-1BF54430D6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975" y="-2906"/>
            <a:ext cx="6357639" cy="6867063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401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Professional Manikins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00" y="1711403"/>
            <a:ext cx="5512696" cy="43771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Realistic and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anatomically correct design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Durable</a:t>
            </a:r>
            <a:endParaRPr lang="en-US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Easy to setup and clean</a:t>
            </a:r>
            <a:endParaRPr lang="en-US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Realtime feedback 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Skin Tones: Medium, Dark, Diversity</a:t>
            </a: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Single</a:t>
            </a: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4-pack</a:t>
            </a:r>
          </a:p>
          <a:p>
            <a:pPr marL="685165" lvl="1" indent="-227965"/>
            <a:endParaRPr lang="en-US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3-year warranty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</p:txBody>
      </p:sp>
      <p:pic>
        <p:nvPicPr>
          <p:cNvPr id="5" name="Picture 4" descr="A picture containing shirt, bag&#10;&#10;Description automatically generated">
            <a:extLst>
              <a:ext uri="{FF2B5EF4-FFF2-40B4-BE49-F238E27FC236}">
                <a16:creationId xmlns:a16="http://schemas.microsoft.com/office/drawing/2014/main" id="{962E9A4A-1670-4440-842D-BE69ECEFE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595" y="1603517"/>
            <a:ext cx="2827445" cy="2097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B904F-218C-4AF6-8FE1-AB4AB41860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06" y="3949908"/>
            <a:ext cx="2194526" cy="1806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AFFD7-90CB-9824-115C-8934369A5F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664" y="3839912"/>
            <a:ext cx="2827445" cy="2102325"/>
          </a:xfrm>
          <a:prstGeom prst="rect">
            <a:avLst/>
          </a:prstGeom>
        </p:spPr>
      </p:pic>
      <p:pic>
        <p:nvPicPr>
          <p:cNvPr id="4" name="Picture 3" descr="A mannequin next to a blue bag&#10;&#10;AI-generated content may be incorrect.">
            <a:extLst>
              <a:ext uri="{FF2B5EF4-FFF2-40B4-BE49-F238E27FC236}">
                <a16:creationId xmlns:a16="http://schemas.microsoft.com/office/drawing/2014/main" id="{B9580129-7295-8651-8138-219D3841FA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50" y="1640237"/>
            <a:ext cx="2779619" cy="21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veral mannequins with a baby and a cell phone&#10;&#10;AI-generated content may be incorrect.">
            <a:extLst>
              <a:ext uri="{FF2B5EF4-FFF2-40B4-BE49-F238E27FC236}">
                <a16:creationId xmlns:a16="http://schemas.microsoft.com/office/drawing/2014/main" id="{562945EF-DD78-B5D4-7548-4CBF1C37C9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853" y="1384854"/>
            <a:ext cx="3011887" cy="2176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Advanced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 – Professional Series 2000 Manikins</a:t>
            </a:r>
            <a:endParaRPr lang="en-US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5899195" y="1363438"/>
            <a:ext cx="563138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DE2A951D-8321-460D-BE10-ADDF16D46D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81" y="1385372"/>
            <a:ext cx="2841056" cy="2536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117FD1C-062D-46CD-8E74-9B52D14B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825" y="1662472"/>
            <a:ext cx="5549947" cy="43995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10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Dual-purpose training solution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pPr marL="685165" lvl="1" indent="-227965">
              <a:lnSpc>
                <a:spcPct val="10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Basic and Advanced</a:t>
            </a: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PRESTAN Bluetooth app</a:t>
            </a: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Advanced Feedback</a:t>
            </a:r>
            <a:endParaRPr lang="en-US" sz="24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Rate, Depth, Recoil, Ventilation, CCF</a:t>
            </a:r>
          </a:p>
          <a:p>
            <a:pPr marL="685165" lvl="1" indent="-227965"/>
            <a:endParaRPr lang="en-US" sz="20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Skin Tones: Medium, Dark, Diversity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Calibri"/>
              </a:rPr>
              <a:t>Single</a:t>
            </a:r>
            <a:endParaRPr lang="en-US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Calibri"/>
              </a:rPr>
              <a:t>4-pack</a:t>
            </a:r>
            <a:endParaRPr lang="en-US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3-year warranty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81400369-A6C9-4DA4-BA79-CC8366D1C0B4}"/>
              </a:ext>
            </a:extLst>
          </p:cNvPr>
          <p:cNvSpPr txBox="1">
            <a:spLocks/>
          </p:cNvSpPr>
          <p:nvPr/>
        </p:nvSpPr>
        <p:spPr>
          <a:xfrm>
            <a:off x="6254280" y="18121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31C881-B657-ADC0-2714-E29B88935D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902"/>
          <a:stretch>
            <a:fillRect/>
          </a:stretch>
        </p:blipFill>
        <p:spPr>
          <a:xfrm>
            <a:off x="3862945" y="3560941"/>
            <a:ext cx="1262857" cy="26615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89D39D-64D1-D482-327F-E776C7B123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73" r="25206"/>
          <a:stretch>
            <a:fillRect/>
          </a:stretch>
        </p:blipFill>
        <p:spPr>
          <a:xfrm>
            <a:off x="5219265" y="3560941"/>
            <a:ext cx="1274547" cy="26615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DFC77C-1648-A3EC-1E35-1F00AA566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03" y="4351280"/>
            <a:ext cx="1521581" cy="1548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2D614-A315-F84C-1B4A-64EC320C93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356"/>
          <a:stretch>
            <a:fillRect/>
          </a:stretch>
        </p:blipFill>
        <p:spPr>
          <a:xfrm>
            <a:off x="1716707" y="3894817"/>
            <a:ext cx="1021287" cy="14478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C82FF6-0BE8-4400-CD7E-24186097C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0777" y="4722187"/>
            <a:ext cx="1035850" cy="1339850"/>
          </a:xfrm>
          <a:prstGeom prst="rect">
            <a:avLst/>
          </a:prstGeom>
        </p:spPr>
      </p:pic>
      <p:pic>
        <p:nvPicPr>
          <p:cNvPr id="3" name="Picture 2" descr="Several mannequins with a baby and a cell phone&#10;&#10;AI-generated content may be incorrect.">
            <a:extLst>
              <a:ext uri="{FF2B5EF4-FFF2-40B4-BE49-F238E27FC236}">
                <a16:creationId xmlns:a16="http://schemas.microsoft.com/office/drawing/2014/main" id="{0AC89192-8D05-F96E-25FB-B564C2215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920" y="1526921"/>
            <a:ext cx="3011887" cy="21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DCD15B-0113-439A-B5E1-724DC7C3A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2753" y="1498969"/>
            <a:ext cx="4650334" cy="25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Training Supplies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sitting posing for the camera&#10;&#10;Description automatically generated">
            <a:extLst>
              <a:ext uri="{FF2B5EF4-FFF2-40B4-BE49-F238E27FC236}">
                <a16:creationId xmlns:a16="http://schemas.microsoft.com/office/drawing/2014/main" id="{8AE2E4D1-038E-414E-85B6-F66BF0DE62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452" y="4058098"/>
            <a:ext cx="2794836" cy="2168992"/>
          </a:xfrm>
          <a:prstGeom prst="rect">
            <a:avLst/>
          </a:prstGeom>
        </p:spPr>
      </p:pic>
      <p:pic>
        <p:nvPicPr>
          <p:cNvPr id="12" name="Picture 11" descr="A picture containing indoor, bottle, sitting, table&#10;&#10;Description automatically generated">
            <a:extLst>
              <a:ext uri="{FF2B5EF4-FFF2-40B4-BE49-F238E27FC236}">
                <a16:creationId xmlns:a16="http://schemas.microsoft.com/office/drawing/2014/main" id="{5AA4D3BB-368D-4DFE-A5F2-FDCA0BFFC2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43" y="1836472"/>
            <a:ext cx="2259592" cy="1839147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79B2F72D-281B-4467-8816-1CF7F019BD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0000" y="2419280"/>
            <a:ext cx="1787987" cy="202741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6" name="Picture 5" descr="A picture containing bottle, indoor, green, beverage&#10;&#10;Description automatically generated">
            <a:extLst>
              <a:ext uri="{FF2B5EF4-FFF2-40B4-BE49-F238E27FC236}">
                <a16:creationId xmlns:a16="http://schemas.microsoft.com/office/drawing/2014/main" id="{1043B5E6-9132-4092-933C-62900A38414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516" y="3975422"/>
            <a:ext cx="1733096" cy="1733096"/>
          </a:xfrm>
          <a:prstGeom prst="rect">
            <a:avLst/>
          </a:prstGeom>
        </p:spPr>
      </p:pic>
      <p:pic>
        <p:nvPicPr>
          <p:cNvPr id="15" name="Picture 1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09BC278B-5E29-46B0-B149-8D2882F80D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266" y="4191620"/>
            <a:ext cx="2037115" cy="17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7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1D3781-9DC3-40AC-B92E-1D0AF3075A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736" y="1713358"/>
            <a:ext cx="1002933" cy="940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E1EA90-D5F0-432F-8475-CE211D7D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61" y="365129"/>
            <a:ext cx="11590706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Manikin Parts, Accessories, and Consumables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30AAD-EE3D-44BC-A909-3BB42A462B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A99CEE0-AD70-4B96-8233-96A501A4C5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560" y="1805079"/>
            <a:ext cx="1863376" cy="143046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1614A0B-E004-40F1-8CB2-F578126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2944271-E5B2-40BA-B546-055E9C9E43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699" y="5182960"/>
            <a:ext cx="815752" cy="629006"/>
          </a:xfrm>
          <a:prstGeom prst="rect">
            <a:avLst/>
          </a:prstGeom>
        </p:spPr>
      </p:pic>
      <p:pic>
        <p:nvPicPr>
          <p:cNvPr id="17" name="Picture 16" descr="A picture containing text, accessory, case&#10;&#10;Description automatically generated">
            <a:extLst>
              <a:ext uri="{FF2B5EF4-FFF2-40B4-BE49-F238E27FC236}">
                <a16:creationId xmlns:a16="http://schemas.microsoft.com/office/drawing/2014/main" id="{43081E46-A421-4AEE-800E-6B7D76BA951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167" y="1543244"/>
            <a:ext cx="2644700" cy="2001341"/>
          </a:xfrm>
          <a:prstGeom prst="rect">
            <a:avLst/>
          </a:prstGeom>
        </p:spPr>
      </p:pic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995A85D2-37D4-44E3-88EC-55C89C48F7B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24" y="4186015"/>
            <a:ext cx="1033340" cy="111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E0159-F9A8-4D1E-852A-B5EDC6B4C7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970" y="4102767"/>
            <a:ext cx="3095983" cy="1996641"/>
          </a:xfrm>
          <a:prstGeom prst="rect">
            <a:avLst/>
          </a:prstGeom>
        </p:spPr>
      </p:pic>
      <p:pic>
        <p:nvPicPr>
          <p:cNvPr id="23" name="Picture 22" descr="A picture containing food, dessert, sweet&#10;&#10;Description automatically generated">
            <a:extLst>
              <a:ext uri="{FF2B5EF4-FFF2-40B4-BE49-F238E27FC236}">
                <a16:creationId xmlns:a16="http://schemas.microsoft.com/office/drawing/2014/main" id="{4134D669-310A-4152-83D6-D0A03FDFB1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451" y="4112641"/>
            <a:ext cx="2144003" cy="1748966"/>
          </a:xfrm>
          <a:prstGeom prst="rect">
            <a:avLst/>
          </a:prstGeom>
        </p:spPr>
      </p:pic>
      <p:pic>
        <p:nvPicPr>
          <p:cNvPr id="25" name="Picture 2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06C644B-6699-4EB9-B6B9-386C96FD9A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630" y="4247647"/>
            <a:ext cx="1686549" cy="935313"/>
          </a:xfrm>
          <a:prstGeom prst="rect">
            <a:avLst/>
          </a:prstGeom>
        </p:spPr>
      </p:pic>
      <p:pic>
        <p:nvPicPr>
          <p:cNvPr id="33" name="Picture 32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B538D787-DEE4-4894-8DA4-C08C42140E6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969" y="4950094"/>
            <a:ext cx="1720369" cy="1339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1ED4E-9623-48A2-8F03-949181BF9C1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374" y="3357092"/>
            <a:ext cx="1986953" cy="1765386"/>
          </a:xfrm>
          <a:prstGeom prst="rect">
            <a:avLst/>
          </a:prstGeom>
        </p:spPr>
      </p:pic>
      <p:pic>
        <p:nvPicPr>
          <p:cNvPr id="35" name="Picture 34" descr="A picture containing indoor&#10;&#10;Description automatically generated">
            <a:extLst>
              <a:ext uri="{FF2B5EF4-FFF2-40B4-BE49-F238E27FC236}">
                <a16:creationId xmlns:a16="http://schemas.microsoft.com/office/drawing/2014/main" id="{6FB7E831-B165-4EDF-A6F0-9441605ACED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73" y="1619671"/>
            <a:ext cx="2941352" cy="2202044"/>
          </a:xfrm>
          <a:prstGeom prst="rect">
            <a:avLst/>
          </a:prstGeom>
        </p:spPr>
      </p:pic>
      <p:pic>
        <p:nvPicPr>
          <p:cNvPr id="6" name="Picture 5" descr="A device with wires connected to it&#10;&#10;AI-generated content may be incorrect.">
            <a:extLst>
              <a:ext uri="{FF2B5EF4-FFF2-40B4-BE49-F238E27FC236}">
                <a16:creationId xmlns:a16="http://schemas.microsoft.com/office/drawing/2014/main" id="{BA354723-8D7E-EAEA-7874-E82B57A72D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9566" y="2460748"/>
            <a:ext cx="1521581" cy="15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1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95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AED Trainer Product Positioning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AA2FAF-B437-4E43-8CA2-3CF13F14325F}"/>
              </a:ext>
            </a:extLst>
          </p:cNvPr>
          <p:cNvCxnSpPr/>
          <p:nvPr/>
        </p:nvCxnSpPr>
        <p:spPr>
          <a:xfrm flipV="1">
            <a:off x="1121604" y="1747720"/>
            <a:ext cx="0" cy="38152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96485-1332-43D3-B4F5-9EF2C688A71A}"/>
              </a:ext>
            </a:extLst>
          </p:cNvPr>
          <p:cNvSpPr/>
          <p:nvPr/>
        </p:nvSpPr>
        <p:spPr>
          <a:xfrm>
            <a:off x="1121604" y="5358842"/>
            <a:ext cx="9900745" cy="1990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57121-9C49-A08E-091C-D87B0121A5F8}"/>
              </a:ext>
            </a:extLst>
          </p:cNvPr>
          <p:cNvSpPr txBox="1"/>
          <p:nvPr/>
        </p:nvSpPr>
        <p:spPr>
          <a:xfrm>
            <a:off x="3839254" y="3937473"/>
            <a:ext cx="2315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AED UltraTrainer</a:t>
            </a:r>
            <a:r>
              <a:rPr lang="en-US" sz="1400" b="1" baseline="30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TM</a:t>
            </a:r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AF627-BDC6-4B6A-155C-619C33924A33}"/>
              </a:ext>
            </a:extLst>
          </p:cNvPr>
          <p:cNvSpPr txBox="1"/>
          <p:nvPr/>
        </p:nvSpPr>
        <p:spPr>
          <a:xfrm>
            <a:off x="7532073" y="3987288"/>
            <a:ext cx="318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Professional AED Trainer PLUS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3C9A8-43BC-ED04-8AE5-4AEF71B90E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273" y="2495083"/>
            <a:ext cx="1226266" cy="1234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5818A3-781E-A1AB-AFE8-B48C91A079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68" y="2369148"/>
            <a:ext cx="1273074" cy="1476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2D5C80-F611-647B-88C3-DE5FD82496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2455">
            <a:off x="8629581" y="2348433"/>
            <a:ext cx="660245" cy="495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AA61A-FBDC-8061-5F29-67B6AF60DE82}"/>
              </a:ext>
            </a:extLst>
          </p:cNvPr>
          <p:cNvSpPr txBox="1"/>
          <p:nvPr/>
        </p:nvSpPr>
        <p:spPr>
          <a:xfrm rot="16200000">
            <a:off x="121206" y="3236863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accent1">
                    <a:lumMod val="50000"/>
                  </a:schemeClr>
                </a:solidFill>
              </a:rPr>
              <a:t>Features &amp;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06A2-BEE4-CF8D-DEE9-394BF5CCA10A}"/>
              </a:ext>
            </a:extLst>
          </p:cNvPr>
          <p:cNvSpPr txBox="1"/>
          <p:nvPr/>
        </p:nvSpPr>
        <p:spPr>
          <a:xfrm>
            <a:off x="3045927" y="1761380"/>
            <a:ext cx="9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Portable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FA048-65FC-E2B7-4B55-4495F27FD110}"/>
              </a:ext>
            </a:extLst>
          </p:cNvPr>
          <p:cNvSpPr txBox="1"/>
          <p:nvPr/>
        </p:nvSpPr>
        <p:spPr>
          <a:xfrm>
            <a:off x="8447651" y="1711382"/>
            <a:ext cx="135697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Professional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31C9D-F32C-312F-CC30-76AAD1038DD9}"/>
              </a:ext>
            </a:extLst>
          </p:cNvPr>
          <p:cNvSpPr txBox="1"/>
          <p:nvPr/>
        </p:nvSpPr>
        <p:spPr>
          <a:xfrm>
            <a:off x="1480680" y="4635971"/>
            <a:ext cx="24239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PRESTAN AED 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cs typeface="Arial"/>
              </a:rPr>
              <a:t>Raizor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cs typeface="Arial"/>
              </a:rPr>
              <a:t>Trainer 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B41149-1ED2-7114-622D-C5FBD10E3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8890" y="2313211"/>
            <a:ext cx="1176574" cy="1487715"/>
          </a:xfrm>
          <a:prstGeom prst="rect">
            <a:avLst/>
          </a:prstGeom>
        </p:spPr>
      </p:pic>
      <p:pic>
        <p:nvPicPr>
          <p:cNvPr id="21" name="Picture 20" descr="A blue bag with a defibrillator and a white box&#10;&#10;AI-generated content may be incorrect.">
            <a:extLst>
              <a:ext uri="{FF2B5EF4-FFF2-40B4-BE49-F238E27FC236}">
                <a16:creationId xmlns:a16="http://schemas.microsoft.com/office/drawing/2014/main" id="{A73D92EF-3E19-8CD3-4FD2-6BD74AD4C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7891" y="2304141"/>
            <a:ext cx="1524932" cy="1478645"/>
          </a:xfrm>
          <a:prstGeom prst="rect">
            <a:avLst/>
          </a:prstGeom>
        </p:spPr>
      </p:pic>
      <p:pic>
        <p:nvPicPr>
          <p:cNvPr id="22" name="Picture 21" descr="A device for training with a picture of a person&#10;&#10;AI-generated content may be incorrect.">
            <a:extLst>
              <a:ext uri="{FF2B5EF4-FFF2-40B4-BE49-F238E27FC236}">
                <a16:creationId xmlns:a16="http://schemas.microsoft.com/office/drawing/2014/main" id="{AF24021E-F934-4E69-5971-7E4BA4A922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7867" y="3619497"/>
            <a:ext cx="983617" cy="9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1C0A-B6D4-D717-0ECD-DC92B760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5F41-3B27-8728-F2DB-5CAD3FED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21" y="36795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AED Trainer Comparison Matrix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12BFFF-7283-59E6-E203-2023593693A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58C6B978-88EB-A770-9382-A28FD0C8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266726-66C0-BB9D-B2B4-2ED4DC79C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E628786A-67E4-90BA-B236-8A087BF2E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5D0F1C-FBE3-C4E2-152B-7BA77A89B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685" y="364767"/>
            <a:ext cx="5777899" cy="6493233"/>
          </a:xfrm>
          <a:prstGeom prst="rect">
            <a:avLst/>
          </a:prstGeom>
        </p:spPr>
      </p:pic>
      <p:pic>
        <p:nvPicPr>
          <p:cNvPr id="5" name="Picture 4" descr="A mannequin with a few defibrillator devices&#10;&#10;AI-generated content may be incorrect.">
            <a:extLst>
              <a:ext uri="{FF2B5EF4-FFF2-40B4-BE49-F238E27FC236}">
                <a16:creationId xmlns:a16="http://schemas.microsoft.com/office/drawing/2014/main" id="{02893536-D0AD-5BF9-8B7B-517A992D8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86" y="1333499"/>
            <a:ext cx="4572001" cy="45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Portable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AED UltraTrainer</a:t>
            </a:r>
            <a:r>
              <a:rPr lang="en-US" baseline="3000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TM</a:t>
            </a:r>
            <a:endParaRPr lang="en-US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04E4204A-B83B-45C2-9D56-C590C5872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646827"/>
            <a:ext cx="552853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Simulates live training experience </a:t>
            </a:r>
            <a:endParaRPr lang="en-US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Customizable to classroom situation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Durable and affordable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Dual language 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Pediatric button</a:t>
            </a:r>
          </a:p>
          <a:p>
            <a:pPr marL="227965" indent="-227965">
              <a:lnSpc>
                <a:spcPct val="80000"/>
              </a:lnSpc>
            </a:pP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Compact and lightweight</a:t>
            </a:r>
          </a:p>
          <a:p>
            <a:pPr marL="227965" indent="-227965" fontAlgn="t">
              <a:lnSpc>
                <a:spcPct val="80000"/>
              </a:lnSpc>
            </a:pP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Single and 4-pack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3-year warranty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79DE61-8128-4C1F-B134-E9F0E8BC8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F57CC-CD37-1C1E-216C-46735237F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820" y="1832427"/>
            <a:ext cx="3299288" cy="4236358"/>
          </a:xfrm>
          <a:prstGeom prst="rect">
            <a:avLst/>
          </a:prstGeom>
        </p:spPr>
      </p:pic>
      <p:pic>
        <p:nvPicPr>
          <p:cNvPr id="6" name="Picture 5" descr="A blue bag with a defibrillator and a white box&#10;&#10;AI-generated content may be incorrect.">
            <a:extLst>
              <a:ext uri="{FF2B5EF4-FFF2-40B4-BE49-F238E27FC236}">
                <a16:creationId xmlns:a16="http://schemas.microsoft.com/office/drawing/2014/main" id="{E834CD19-D4D4-E77B-B73D-D88B103B1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8463" y="1496785"/>
            <a:ext cx="2250646" cy="22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0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– Professional AED Trainer PLUS</a:t>
            </a:r>
            <a:endParaRPr lang="en-US" baseline="3000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373" y="1418460"/>
            <a:ext cx="4956852" cy="46533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Simulates live training experience 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Customizable to classroom situation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Durable and affordable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Dual language 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Pediatric button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pPr marL="227965" indent="-227965">
              <a:lnSpc>
                <a:spcPct val="80000"/>
              </a:lnSpc>
            </a:pP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Larger size with lid</a:t>
            </a: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Optional remote</a:t>
            </a:r>
          </a:p>
          <a:p>
            <a:pPr marL="227965" indent="-227965">
              <a:lnSpc>
                <a:spcPct val="80000"/>
              </a:lnSpc>
            </a:pPr>
            <a:endParaRPr lang="en-US" sz="2400">
              <a:solidFill>
                <a:srgbClr val="000000"/>
              </a:solidFill>
              <a:cs typeface="Calibri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Single and 4-pack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27965" indent="-227965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Calibri"/>
              </a:rPr>
              <a:t>3-year warranty</a:t>
            </a:r>
            <a:r>
              <a:rPr lang="en-US" sz="2400" b="1" i="1">
                <a:solidFill>
                  <a:schemeClr val="accent1">
                    <a:lumMod val="50000"/>
                  </a:schemeClr>
                </a:solidFill>
                <a:cs typeface="Arial"/>
              </a:rPr>
              <a:t> 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913E4-0F83-43E8-922B-BAF93A7FF0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582" y="3861386"/>
            <a:ext cx="1726338" cy="173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8EEB4-1DBB-09DB-22C3-78B942830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05" y="1560285"/>
            <a:ext cx="3917862" cy="45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88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*NEW*</a:t>
            </a:r>
            <a:r>
              <a:rPr lang="en-US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AED </a:t>
            </a:r>
            <a:r>
              <a:rPr lang="en-US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Raizor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Trainer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98C076-9EA4-AD81-5B6E-44C6DEF40A6A}"/>
              </a:ext>
            </a:extLst>
          </p:cNvPr>
          <p:cNvSpPr txBox="1">
            <a:spLocks/>
          </p:cNvSpPr>
          <p:nvPr/>
        </p:nvSpPr>
        <p:spPr>
          <a:xfrm>
            <a:off x="1033416" y="1514544"/>
            <a:ext cx="6524187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Designed for simple, cost-effective AED training, the PRESTAN AED </a:t>
            </a:r>
            <a:r>
              <a:rPr lang="en-US" sz="2800" dirty="0" err="1">
                <a:solidFill>
                  <a:srgbClr val="002060"/>
                </a:solidFill>
              </a:rPr>
              <a:t>Raizor</a:t>
            </a:r>
            <a:r>
              <a:rPr lang="en-US" sz="2800" dirty="0">
                <a:solidFill>
                  <a:srgbClr val="002060"/>
                </a:solidFill>
              </a:rPr>
              <a:t> Trainer delivers everything instructors need—without unnecessary complexity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Compact design fits comfortably in the hand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Straightforward instruction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One shock training scenario</a:t>
            </a:r>
          </a:p>
          <a:p>
            <a:r>
              <a:rPr lang="en-US" sz="2400">
                <a:solidFill>
                  <a:srgbClr val="002060"/>
                </a:solidFill>
              </a:rPr>
              <a:t>Fixed </a:t>
            </a:r>
            <a:r>
              <a:rPr lang="en-US" sz="2400" dirty="0">
                <a:solidFill>
                  <a:srgbClr val="002060"/>
                </a:solidFill>
              </a:rPr>
              <a:t>volume level</a:t>
            </a:r>
          </a:p>
          <a:p>
            <a:endParaRPr lang="en-US" sz="2400" dirty="0">
              <a:solidFill>
                <a:srgbClr val="013E75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2D21F-5D49-4451-DEF0-5EBD405C4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04854" y="971628"/>
            <a:ext cx="3544230" cy="4630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3E469-DF86-4EFD-E761-CEB0EE49B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654" y="3723529"/>
            <a:ext cx="2118546" cy="253163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480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C09C9-9EF9-8E04-944B-53883AB4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C3A4-10F3-94BF-5826-BA0920FB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AED </a:t>
            </a:r>
            <a:r>
              <a:rPr lang="en-US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Raizor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Trainer Product Demo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D8F100-D44C-9495-31EF-1CB9C70E460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E1887F43-CBD2-929E-2162-811BEC3B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4DA966-AA33-D695-8FBF-D28B51FC8B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3" name="Raizor Trainer w Ultralite - Clipped">
            <a:hlinkClick r:id="" action="ppaction://media"/>
            <a:extLst>
              <a:ext uri="{FF2B5EF4-FFF2-40B4-BE49-F238E27FC236}">
                <a16:creationId xmlns:a16="http://schemas.microsoft.com/office/drawing/2014/main" id="{018EADE3-7C13-D12D-C7FE-263740869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9129" y="1502228"/>
            <a:ext cx="7830458" cy="44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0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2BF2EFD0-76BF-47D4-B8B7-7699D6C06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126" y="1458007"/>
            <a:ext cx="6012873" cy="4558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9502-5807-43EF-94AF-1F9C466C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770761"/>
            <a:ext cx="10515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Overview</a:t>
            </a:r>
          </a:p>
          <a:p>
            <a:pPr>
              <a:lnSpc>
                <a:spcPct val="100000"/>
              </a:lnSpc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Offering </a:t>
            </a:r>
          </a:p>
          <a:p>
            <a:pPr>
              <a:lnSpc>
                <a:spcPct val="100000"/>
              </a:lnSpc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Recent Introductions</a:t>
            </a:r>
          </a:p>
          <a:p>
            <a:pPr>
              <a:lnSpc>
                <a:spcPct val="100000"/>
              </a:lnSpc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Additional Resources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6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07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Patented AED Trainer Pads Product Features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D328CB07-7091-4225-B01E-912A8F02B30D}"/>
              </a:ext>
            </a:extLst>
          </p:cNvPr>
          <p:cNvSpPr txBox="1">
            <a:spLocks/>
          </p:cNvSpPr>
          <p:nvPr/>
        </p:nvSpPr>
        <p:spPr>
          <a:xfrm>
            <a:off x="6254280" y="18121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A2792B11-09F0-4FAE-BF2B-2E9C0EFFABBE}"/>
              </a:ext>
            </a:extLst>
          </p:cNvPr>
          <p:cNvSpPr txBox="1">
            <a:spLocks/>
          </p:cNvSpPr>
          <p:nvPr/>
        </p:nvSpPr>
        <p:spPr>
          <a:xfrm>
            <a:off x="7356104" y="2064053"/>
            <a:ext cx="4420494" cy="2383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PRESTAN Pad Sensing System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100 applications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Affordable and simple replacement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Single and 4-pack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</p:txBody>
      </p:sp>
      <p:pic>
        <p:nvPicPr>
          <p:cNvPr id="4" name="Picture 3" descr="A white tag with drawing of a person&amp;#39;s chest&#10;&#10;AI-generated content may be incorrect.">
            <a:extLst>
              <a:ext uri="{FF2B5EF4-FFF2-40B4-BE49-F238E27FC236}">
                <a16:creationId xmlns:a16="http://schemas.microsoft.com/office/drawing/2014/main" id="{A06A29B9-4A7B-3EEA-04DE-8629D717F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23" y="1986641"/>
            <a:ext cx="2214866" cy="2884716"/>
          </a:xfrm>
          <a:prstGeom prst="rect">
            <a:avLst/>
          </a:prstGeom>
        </p:spPr>
      </p:pic>
      <p:pic>
        <p:nvPicPr>
          <p:cNvPr id="5" name="Picture 4" descr="A diagram of a person&amp;#39;s chest&#10;&#10;AI-generated content may be incorrect.">
            <a:extLst>
              <a:ext uri="{FF2B5EF4-FFF2-40B4-BE49-F238E27FC236}">
                <a16:creationId xmlns:a16="http://schemas.microsoft.com/office/drawing/2014/main" id="{8A33D57F-3D6D-6E2B-DDB9-1C677F609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3410578" y="1678214"/>
            <a:ext cx="2930630" cy="44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E1EA90-D5F0-432F-8475-CE211D7D9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AED Trainer Parts, Accessories, and Consumables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30AAD-EE3D-44BC-A909-3BB42A462B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01614A0B-E004-40F1-8CB2-F578126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4EABA-ED42-4981-8B19-BD67F80320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2084">
            <a:off x="9570228" y="3702711"/>
            <a:ext cx="981678" cy="1355794"/>
          </a:xfrm>
          <a:prstGeom prst="rect">
            <a:avLst/>
          </a:prstGeom>
        </p:spPr>
      </p:pic>
      <p:pic>
        <p:nvPicPr>
          <p:cNvPr id="4" name="Picture 3" descr="A picture containing bag, accessory&#10;&#10;Description automatically generated">
            <a:extLst>
              <a:ext uri="{FF2B5EF4-FFF2-40B4-BE49-F238E27FC236}">
                <a16:creationId xmlns:a16="http://schemas.microsoft.com/office/drawing/2014/main" id="{0FA7B0CA-B65A-4BCC-9E7A-63FB201E27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915" y="1887214"/>
            <a:ext cx="1037532" cy="1325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EC54BA-597E-4370-A2A2-D05DC473C3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038" y="1765131"/>
            <a:ext cx="1944707" cy="21348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411BFA-DA88-4E1B-9403-9A5B4DE603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483" y="2000630"/>
            <a:ext cx="2020184" cy="1546618"/>
          </a:xfrm>
          <a:prstGeom prst="rect">
            <a:avLst/>
          </a:prstGeom>
        </p:spPr>
      </p:pic>
      <p:pic>
        <p:nvPicPr>
          <p:cNvPr id="24" name="Picture 23" descr="A picture containing accessory, bag&#10;&#10;Description automatically generated">
            <a:extLst>
              <a:ext uri="{FF2B5EF4-FFF2-40B4-BE49-F238E27FC236}">
                <a16:creationId xmlns:a16="http://schemas.microsoft.com/office/drawing/2014/main" id="{6DAC7813-3A33-4B53-91DE-4574B231F6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081" y="1793515"/>
            <a:ext cx="1230927" cy="149657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887495C5-7229-420A-B93E-37D1B10991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301" y="3820957"/>
            <a:ext cx="1235337" cy="110366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5BDDE38-29E1-4BD2-BEC4-D72B953080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104" y="4668547"/>
            <a:ext cx="455633" cy="12062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C04E00-8B63-47A2-B8F4-E53CA0F58D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068" y="4389517"/>
            <a:ext cx="1213200" cy="13101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75DFC5-AADB-41C2-A95F-86C14AD22A5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22" y="4244109"/>
            <a:ext cx="1089716" cy="1020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05D5F-4CDC-4343-B270-91D77574ED4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2455">
            <a:off x="7019438" y="4684603"/>
            <a:ext cx="1119598" cy="841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A31BFF-3B84-4C94-8E31-9139C32EA62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58548">
            <a:off x="9774705" y="4745835"/>
            <a:ext cx="1065968" cy="1146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757D26-56CD-1980-2B96-DD8A871079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3209" y="3819069"/>
            <a:ext cx="781581" cy="1016002"/>
          </a:xfrm>
          <a:prstGeom prst="rect">
            <a:avLst/>
          </a:prstGeom>
        </p:spPr>
      </p:pic>
      <p:pic>
        <p:nvPicPr>
          <p:cNvPr id="5" name="Picture 4" descr="A diagram of a person&amp;#39;s chest&#10;&#10;AI-generated content may be incorrect.">
            <a:extLst>
              <a:ext uri="{FF2B5EF4-FFF2-40B4-BE49-F238E27FC236}">
                <a16:creationId xmlns:a16="http://schemas.microsoft.com/office/drawing/2014/main" id="{5346D6F2-EC25-4CA9-EDB5-9C0EAA9C5E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80000">
            <a:off x="2019799" y="3932771"/>
            <a:ext cx="1352202" cy="205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47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Recent Introductions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56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B98E07-54F6-D29F-3B97-2C8739D203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" t="1" r="22444" b="-10277"/>
          <a:stretch/>
        </p:blipFill>
        <p:spPr>
          <a:xfrm>
            <a:off x="6839211" y="1591658"/>
            <a:ext cx="5326871" cy="464759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Series 2000 Complete Offering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905257" y="1589229"/>
            <a:ext cx="5903702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F2862"/>
                </a:solidFill>
              </a:rPr>
              <a:t>PRESTAN is committed to </a:t>
            </a:r>
            <a:r>
              <a:rPr lang="en-US" i="1">
                <a:solidFill>
                  <a:srgbClr val="0F2862"/>
                </a:solidFill>
              </a:rPr>
              <a:t>building confidence</a:t>
            </a:r>
            <a:r>
              <a:rPr lang="en-US">
                <a:solidFill>
                  <a:srgbClr val="0F2862"/>
                </a:solidFill>
              </a:rPr>
              <a:t> with a dual-purpose training solution that offers both basic and </a:t>
            </a:r>
            <a:r>
              <a:rPr lang="en-US" b="1" i="1">
                <a:solidFill>
                  <a:srgbClr val="00B050"/>
                </a:solidFill>
              </a:rPr>
              <a:t>advanced CPR feedback</a:t>
            </a:r>
            <a:r>
              <a:rPr lang="en-US">
                <a:solidFill>
                  <a:srgbClr val="00B050"/>
                </a:solidFill>
              </a:rPr>
              <a:t>.</a:t>
            </a:r>
            <a:r>
              <a:rPr lang="en-US" b="1">
                <a:solidFill>
                  <a:srgbClr val="00B050"/>
                </a:solidFill>
              </a:rPr>
              <a:t> </a:t>
            </a:r>
            <a:endParaRPr lang="en-US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59C59-447A-F87E-6968-24F77A4D5E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231" y="3226460"/>
            <a:ext cx="4333087" cy="298488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81919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Feedback App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905256" y="1849676"/>
            <a:ext cx="5626593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improved user experience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expanded list of </a:t>
            </a: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available languages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easier setup </a:t>
            </a: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000" b="0" i="1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no need to calibrate breaths!</a:t>
            </a:r>
            <a:endParaRPr lang="en-US" sz="2000" b="0" i="0">
              <a:solidFill>
                <a:srgbClr val="013E75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more </a:t>
            </a: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intuitive CPR feedback </a:t>
            </a: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- </a:t>
            </a:r>
            <a:r>
              <a:rPr lang="en-US" sz="2000" b="0" i="1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with the addition of chest compression fraction!</a:t>
            </a:r>
            <a:endParaRPr lang="en-US" sz="2000" b="0" i="0">
              <a:solidFill>
                <a:srgbClr val="013E75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PRESTAN owned technology - </a:t>
            </a:r>
            <a:r>
              <a:rPr lang="en-US" sz="2000" b="0" i="1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allows for ongoing </a:t>
            </a:r>
            <a:r>
              <a:rPr lang="en-US" sz="2000" b="1" i="1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improvements and faster updates</a:t>
            </a:r>
            <a:r>
              <a:rPr lang="en-US" sz="2000" b="0" i="1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2000" b="0" i="0">
              <a:solidFill>
                <a:srgbClr val="013E75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221E9-6F01-63A6-733C-92EF1DB897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3827" y="1583803"/>
            <a:ext cx="5528174" cy="395610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3F1E4-3371-9397-BE06-7DE4E68723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399" y="4369181"/>
            <a:ext cx="3717153" cy="188788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A293C455-5EFC-0EDB-893C-62D14AC45AB4}"/>
              </a:ext>
            </a:extLst>
          </p:cNvPr>
          <p:cNvSpPr txBox="1">
            <a:spLocks/>
          </p:cNvSpPr>
          <p:nvPr/>
        </p:nvSpPr>
        <p:spPr>
          <a:xfrm>
            <a:off x="905256" y="1464668"/>
            <a:ext cx="6393902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30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300">
                <a:solidFill>
                  <a:srgbClr val="013E7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new PRESTAN CPR Feedback App </a:t>
            </a:r>
            <a:r>
              <a:rPr lang="en-US" sz="2300" b="0" i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provides:</a:t>
            </a:r>
            <a:endParaRPr lang="en-US" sz="2300" b="0" i="0">
              <a:solidFill>
                <a:srgbClr val="000000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29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0B830-5E8C-362A-82FD-177968A99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531C-A5A9-6BAA-0F76-20F57A56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Series 2000 Product Demo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954F3A-8179-FE3D-75FD-524736D66B7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CEC61588-7FF3-6B85-D77B-FE3EC833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8692B6-C5F2-3E0C-32CA-C038041C9A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5" name="Online Media 4" title="PRESTAN Professional Series 2000 Manikin Complete Offering">
            <a:hlinkClick r:id="" action="ppaction://media"/>
            <a:extLst>
              <a:ext uri="{FF2B5EF4-FFF2-40B4-BE49-F238E27FC236}">
                <a16:creationId xmlns:a16="http://schemas.microsoft.com/office/drawing/2014/main" id="{E90A3CBB-055D-A9E8-9FE6-70A00B1816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825999" y="1362976"/>
            <a:ext cx="8540001" cy="48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0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PRO+ Manikin</a:t>
            </a:r>
            <a:endParaRPr lang="en-US" b="1" i="1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4" y="1595740"/>
            <a:ext cx="5672803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introduction of the new PRO+ Adult Head design, PRESTAN is enhancing realism with a </a:t>
            </a:r>
            <a:r>
              <a:rPr lang="en-US" b="1" i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nasal airway </a:t>
            </a:r>
            <a:r>
              <a:rPr lang="en-US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i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lung bag design </a:t>
            </a:r>
            <a:r>
              <a:rPr lang="en-US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along with the ability to use a NARCAN</a:t>
            </a:r>
            <a:r>
              <a:rPr lang="en-US" baseline="30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NPA training device.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5820B-35F3-933A-B9AF-6EB96842C8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9833" y="1578725"/>
            <a:ext cx="2877777" cy="3916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38100-B034-C244-0AD0-1CBB09ABEC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5377" y="1577693"/>
            <a:ext cx="2576623" cy="391675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1AA666-1691-D0ED-DF64-60354A2E6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225" y="3982520"/>
            <a:ext cx="5841086" cy="220555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22708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A79B6-3A74-C821-75FE-14DC4D615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B207-E7CA-0ED8-D408-29A7D148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PRO+ Product Demo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4FE749-F1A2-E825-7FBC-27CAEC8E7EDB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5DFC5221-E457-D362-5729-90DE559A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8DB564-7BB9-D402-4C3D-C6090C8914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3" name="Online Media 2" title="PRESTAN PRO+ Adult Manikin">
            <a:hlinkClick r:id="" action="ppaction://media"/>
            <a:extLst>
              <a:ext uri="{FF2B5EF4-FFF2-40B4-BE49-F238E27FC236}">
                <a16:creationId xmlns:a16="http://schemas.microsoft.com/office/drawing/2014/main" id="{D77E4457-ECCA-719B-2FA6-8ED42A352A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32048" y="1379246"/>
            <a:ext cx="8511195" cy="480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8448B8-465F-1141-DF5D-EBCE4B43E0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159" y="1597657"/>
            <a:ext cx="5523841" cy="394137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02108-4151-6996-35D0-666B07BF13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880" y="3649785"/>
            <a:ext cx="5153889" cy="260245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Professional Female Manikin</a:t>
            </a:r>
            <a:endParaRPr lang="en-US" b="1" i="1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2CC94C-421B-4527-94E0-2AA4FF03AA47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D9F8BC39-E6BA-462A-808A-5C6A9D6F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3A475F5C-B4CF-7024-D7BA-9E02BD813903}"/>
              </a:ext>
            </a:extLst>
          </p:cNvPr>
          <p:cNvSpPr txBox="1">
            <a:spLocks/>
          </p:cNvSpPr>
          <p:nvPr/>
        </p:nvSpPr>
        <p:spPr>
          <a:xfrm>
            <a:off x="874917" y="1582857"/>
            <a:ext cx="5814641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13E75"/>
                </a:solidFill>
                <a:effectLst/>
              </a:rPr>
              <a:t>PRESTAN is committed to </a:t>
            </a:r>
            <a:r>
              <a:rPr lang="en-US" b="1" i="1">
                <a:solidFill>
                  <a:srgbClr val="013E75"/>
                </a:solidFill>
                <a:effectLst/>
              </a:rPr>
              <a:t>building confidence</a:t>
            </a:r>
            <a:r>
              <a:rPr lang="en-US">
                <a:solidFill>
                  <a:srgbClr val="013E75"/>
                </a:solidFill>
                <a:effectLst/>
              </a:rPr>
              <a:t> by providing high quality, affordable, realistic training equipment that helps instructors provide a </a:t>
            </a:r>
            <a:r>
              <a:rPr lang="en-US" b="1" i="1">
                <a:solidFill>
                  <a:srgbClr val="00B050"/>
                </a:solidFill>
                <a:effectLst/>
              </a:rPr>
              <a:t>full range of CPR/AED training scenarios</a:t>
            </a:r>
            <a:r>
              <a:rPr lang="en-US">
                <a:solidFill>
                  <a:srgbClr val="013E75"/>
                </a:solidFill>
                <a:effectLst/>
              </a:rPr>
              <a:t>. </a:t>
            </a:r>
          </a:p>
          <a:p>
            <a:pPr marL="0" indent="0">
              <a:buNone/>
            </a:pPr>
            <a:endParaRPr lang="en-US" sz="3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5DB357-039C-4037-A50D-1BDBA069F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06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Instructor Kit</a:t>
            </a:r>
            <a:endParaRPr lang="en-US" b="1" i="1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5" y="1486531"/>
            <a:ext cx="6039106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i="0">
                <a:solidFill>
                  <a:srgbClr val="013E75"/>
                </a:solidFill>
                <a:effectLst/>
              </a:rPr>
              <a:t>The PRESTAN Instructor Kit combines our most popular manikins &amp; AED trainer along with a collection of CPR training supplies making this an</a:t>
            </a:r>
            <a:r>
              <a:rPr lang="en-US">
                <a:solidFill>
                  <a:srgbClr val="002060"/>
                </a:solidFill>
                <a:effectLst/>
              </a:rPr>
              <a:t> ideal </a:t>
            </a:r>
            <a:r>
              <a:rPr lang="en-US" b="1" i="1">
                <a:solidFill>
                  <a:srgbClr val="479B46"/>
                </a:solidFill>
                <a:effectLst/>
              </a:rPr>
              <a:t>starter kit</a:t>
            </a:r>
            <a:r>
              <a:rPr lang="en-US" b="0" i="1">
                <a:solidFill>
                  <a:srgbClr val="479B46"/>
                </a:solidFill>
                <a:effectLst/>
              </a:rPr>
              <a:t> </a:t>
            </a:r>
            <a:r>
              <a:rPr lang="en-US" b="0" i="0">
                <a:solidFill>
                  <a:srgbClr val="013E75"/>
                </a:solidFill>
                <a:effectLst/>
              </a:rPr>
              <a:t>and</a:t>
            </a:r>
            <a:r>
              <a:rPr lang="en-US" b="1" i="0">
                <a:solidFill>
                  <a:srgbClr val="479B46"/>
                </a:solidFill>
                <a:effectLst/>
              </a:rPr>
              <a:t> </a:t>
            </a:r>
            <a:r>
              <a:rPr lang="en-US" b="1" i="1">
                <a:solidFill>
                  <a:srgbClr val="479B46"/>
                </a:solidFill>
                <a:effectLst/>
              </a:rPr>
              <a:t>easy to transport</a:t>
            </a:r>
            <a:r>
              <a:rPr lang="en-US">
                <a:solidFill>
                  <a:srgbClr val="013E75"/>
                </a:solidFill>
              </a:rPr>
              <a:t> all-in-one</a:t>
            </a:r>
            <a:r>
              <a:rPr lang="en-US" b="0" i="0">
                <a:solidFill>
                  <a:srgbClr val="013E75"/>
                </a:solidFill>
                <a:effectLst/>
              </a:rPr>
              <a:t> solution for any new or experienced instructor.</a:t>
            </a:r>
            <a:endParaRPr lang="en-US" strike="noStrike">
              <a:solidFill>
                <a:srgbClr val="002060"/>
              </a:solidFill>
              <a:effectLst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D30D2-BDA1-A2FE-EE3A-0A35992D7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475" y="1597561"/>
            <a:ext cx="5133525" cy="3662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C3387-99BF-039D-AD92-CF67D2715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658" y="3855024"/>
            <a:ext cx="3444192" cy="237025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8265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24814B-1632-1A95-3B0D-CB939D3100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397" y="1419020"/>
            <a:ext cx="3469761" cy="306947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9502-5807-43EF-94AF-1F9C466C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8" y="1714354"/>
            <a:ext cx="5400652" cy="42896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Founded in 2004 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Headquarters located in Ohio, USA 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Customers in 80+ countries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Design and manufacture PRESTAN CPR Manikins &amp; AED Trainers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All PRESTAN products are sold through Authorized Distributors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7545D-4E2E-9F6A-100C-99AFFA684C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422" y="3092741"/>
            <a:ext cx="3302148" cy="307661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00506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E7B5-9338-65FC-94A8-B4ED79261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93A1-79A5-E95E-3C49-38663CD4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Additional Resources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8A1EC7-F71C-CFB4-38AA-DC8FE684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0AA371-26F1-6A48-3A73-E4A862976D8C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FB66FD-8B9F-9F5F-CF24-BDE3B3A52FDB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50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Website &amp; Resource Center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D71CE-F70C-8A0C-0AF5-051981AD1D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67" y="1525032"/>
            <a:ext cx="6014367" cy="442914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A9185-0F69-3BA7-620B-EE20352378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356" y="1354144"/>
            <a:ext cx="4233894" cy="285752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550239-63A8-9C57-4497-F0438F6721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779" y="3301235"/>
            <a:ext cx="3683466" cy="265294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680605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 Guide &amp; Product Catalog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062F77B7-8805-DD06-F793-79696A8E3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060"/>
            <a:ext cx="5843506" cy="4351338"/>
          </a:xfrm>
        </p:spPr>
        <p:txBody>
          <a:bodyPr>
            <a:noAutofit/>
          </a:bodyPr>
          <a:lstStyle/>
          <a:p>
            <a:pPr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Top 3 Features &amp; Ideal Fit for Product Lines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Portable – Ultralite Series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Professional – Professional Series 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Advanced – Professional Series 2000</a:t>
            </a:r>
          </a:p>
          <a:p>
            <a:pPr lvl="1" fontAlgn="t">
              <a:lnSpc>
                <a:spcPct val="80000"/>
              </a:lnSpc>
            </a:pP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Recommended Conversation Starters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What do you do?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What’s most important to you?</a:t>
            </a:r>
          </a:p>
          <a:p>
            <a:pPr lvl="1" fontAlgn="t">
              <a:lnSpc>
                <a:spcPct val="8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What frustrations do you have?</a:t>
            </a:r>
          </a:p>
          <a:p>
            <a:pPr lvl="1" fontAlgn="t">
              <a:lnSpc>
                <a:spcPct val="80000"/>
              </a:lnSpc>
            </a:pP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t">
              <a:lnSpc>
                <a:spcPct val="80000"/>
              </a:lnSpc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Product Catalog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5F6F1-A23F-01FB-AC6D-BC82E5A0C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016" y="2481627"/>
            <a:ext cx="2649717" cy="346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3D650-C505-4958-768B-DA9E82550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9425">
            <a:off x="6649971" y="1674302"/>
            <a:ext cx="2812393" cy="365273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02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3148271"/>
          </a:xfrm>
        </p:spPr>
        <p:txBody>
          <a:bodyPr>
            <a:normAutofit/>
          </a:bodyPr>
          <a:lstStyle/>
          <a:p>
            <a:pPr algn="ctr"/>
            <a:r>
              <a:rPr lang="en-US" sz="72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8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Made / Assembled In The USA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49353-96AE-98C5-A553-5AE8D31D1B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191" y="1403307"/>
            <a:ext cx="8941455" cy="4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66" y="365129"/>
            <a:ext cx="11292239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is Committed to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F924C-D2CA-43B2-89D2-41DF41302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2853"/>
            <a:ext cx="7759761" cy="4667249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Students </a:t>
            </a:r>
          </a:p>
          <a:p>
            <a:pPr lvl="1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provide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simple, immediate feedback</a:t>
            </a: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realistic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CPR training manikin and AED trainer designs </a:t>
            </a:r>
          </a:p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Instructors 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durable, affordable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products 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easy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setup &amp; clean;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compact &amp; lightweight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transport</a:t>
            </a:r>
          </a:p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Distributors &amp; Sub-Distributors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extension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of PRESTAN Sales, Marketing &amp; Customer Service teams</a:t>
            </a:r>
          </a:p>
          <a:p>
            <a:pPr lvl="1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support and enable industry growth through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strategic partnership</a:t>
            </a: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long term investment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new product development </a:t>
            </a:r>
          </a:p>
          <a:p>
            <a:pPr lvl="1"/>
            <a:endParaRPr lang="en-US" sz="2600" b="1" i="1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endParaRPr lang="en-US" sz="6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75DDB982-D5B7-48B1-9923-925E7533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AA2A3-2C1B-B438-0F02-0AB3E115B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441" y="3621998"/>
            <a:ext cx="3258226" cy="2566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D8016-4234-40DC-91F5-DFEB24208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89" y="1431999"/>
            <a:ext cx="3271183" cy="2448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7290E-5228-40DE-A58B-9B09384116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Offering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3" y="2478843"/>
            <a:ext cx="5036039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17F51-4D46-44DC-BF36-FD6B6F440565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91FD2-88C3-43BA-8976-A61EBEEACB9C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1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29F3907-EAEA-4AB5-8783-4C221226B33A}"/>
              </a:ext>
            </a:extLst>
          </p:cNvPr>
          <p:cNvSpPr/>
          <p:nvPr/>
        </p:nvSpPr>
        <p:spPr>
          <a:xfrm>
            <a:off x="8969410" y="5597924"/>
            <a:ext cx="2784510" cy="25918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100000">
                <a:schemeClr val="accent6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Advanced CPR Training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B05408-67D3-B7D9-C15F-EC382480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96" y="2559245"/>
            <a:ext cx="1899071" cy="2003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21" y="36795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 Positioning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AA2FAF-B437-4E43-8CA2-3CF13F14325F}"/>
              </a:ext>
            </a:extLst>
          </p:cNvPr>
          <p:cNvCxnSpPr/>
          <p:nvPr/>
        </p:nvCxnSpPr>
        <p:spPr>
          <a:xfrm flipV="1">
            <a:off x="1121604" y="1747720"/>
            <a:ext cx="0" cy="38152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C3334C3-7FF1-42B6-990E-1C2C0E46CA5E}"/>
              </a:ext>
            </a:extLst>
          </p:cNvPr>
          <p:cNvSpPr txBox="1"/>
          <p:nvPr/>
        </p:nvSpPr>
        <p:spPr>
          <a:xfrm rot="16200000">
            <a:off x="147427" y="3236863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accent1">
                    <a:lumMod val="50000"/>
                  </a:schemeClr>
                </a:solidFill>
              </a:rPr>
              <a:t>Features &amp; Benefits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96485-1332-43D3-B4F5-9EF2C688A71A}"/>
              </a:ext>
            </a:extLst>
          </p:cNvPr>
          <p:cNvSpPr/>
          <p:nvPr/>
        </p:nvSpPr>
        <p:spPr>
          <a:xfrm>
            <a:off x="1121604" y="5298737"/>
            <a:ext cx="10632316" cy="2591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Basic CPR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99CD7-8F13-2EFA-B495-AC4B3B79ADDB}"/>
              </a:ext>
            </a:extLst>
          </p:cNvPr>
          <p:cNvSpPr txBox="1"/>
          <p:nvPr/>
        </p:nvSpPr>
        <p:spPr>
          <a:xfrm>
            <a:off x="2297959" y="3060670"/>
            <a:ext cx="9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Portable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E8964-A09E-1245-B551-C266A43A490F}"/>
              </a:ext>
            </a:extLst>
          </p:cNvPr>
          <p:cNvSpPr txBox="1"/>
          <p:nvPr/>
        </p:nvSpPr>
        <p:spPr>
          <a:xfrm>
            <a:off x="5759280" y="2025993"/>
            <a:ext cx="135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Professional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29455-D912-5ACD-A8E3-D5FEFA46BB0B}"/>
              </a:ext>
            </a:extLst>
          </p:cNvPr>
          <p:cNvSpPr txBox="1"/>
          <p:nvPr/>
        </p:nvSpPr>
        <p:spPr>
          <a:xfrm>
            <a:off x="9757043" y="1389412"/>
            <a:ext cx="11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02060"/>
                </a:solidFill>
              </a:rPr>
              <a:t>Advanced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D55579-0AC9-44BE-80D7-3E8450FE08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297" y="2635620"/>
            <a:ext cx="2100785" cy="1811547"/>
          </a:xfrm>
          <a:prstGeom prst="rect">
            <a:avLst/>
          </a:prstGeom>
        </p:spPr>
      </p:pic>
      <p:pic>
        <p:nvPicPr>
          <p:cNvPr id="13" name="Picture 12" descr="A close-up of a medical device&#10;&#10;Description automatically generated">
            <a:extLst>
              <a:ext uri="{FF2B5EF4-FFF2-40B4-BE49-F238E27FC236}">
                <a16:creationId xmlns:a16="http://schemas.microsoft.com/office/drawing/2014/main" id="{26A5E72D-F41C-4E07-9350-0DA102955A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061" y="3774408"/>
            <a:ext cx="1260485" cy="1249128"/>
          </a:xfrm>
          <a:prstGeom prst="rect">
            <a:avLst/>
          </a:prstGeom>
        </p:spPr>
      </p:pic>
      <p:pic>
        <p:nvPicPr>
          <p:cNvPr id="14" name="Picture 13" descr="A mannequin with a baby dummy&#10;&#10;Description automatically generated">
            <a:extLst>
              <a:ext uri="{FF2B5EF4-FFF2-40B4-BE49-F238E27FC236}">
                <a16:creationId xmlns:a16="http://schemas.microsoft.com/office/drawing/2014/main" id="{713CDC39-8FF1-AF50-EF2D-1C96B7C0B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032" y="3538859"/>
            <a:ext cx="1490315" cy="1719876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383980F7-BEFC-57FF-AE5A-6658BA2F2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 descr="A close-up of a device&#10;&#10;Description automatically generated">
            <a:extLst>
              <a:ext uri="{FF2B5EF4-FFF2-40B4-BE49-F238E27FC236}">
                <a16:creationId xmlns:a16="http://schemas.microsoft.com/office/drawing/2014/main" id="{26D135ED-170D-76BC-CDFE-3629E03344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8"/>
          <a:stretch/>
        </p:blipFill>
        <p:spPr>
          <a:xfrm>
            <a:off x="4039347" y="2036282"/>
            <a:ext cx="1181858" cy="1326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23115-6034-9A14-242A-2200DC7F61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043" y="1693513"/>
            <a:ext cx="3011887" cy="2176087"/>
          </a:xfrm>
          <a:prstGeom prst="rect">
            <a:avLst/>
          </a:prstGeom>
        </p:spPr>
      </p:pic>
      <p:pic>
        <p:nvPicPr>
          <p:cNvPr id="17" name="Picture 16" descr="A device for training with a picture of a person&#10;&#10;AI-generated content may be incorrect.">
            <a:extLst>
              <a:ext uri="{FF2B5EF4-FFF2-40B4-BE49-F238E27FC236}">
                <a16:creationId xmlns:a16="http://schemas.microsoft.com/office/drawing/2014/main" id="{711C524F-8383-C81F-BA6E-2BE04AA94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010" y="2766783"/>
            <a:ext cx="983617" cy="9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39" grpId="0"/>
      <p:bldP spid="40" grpId="0" animBg="1"/>
      <p:bldP spid="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372C6-7FB4-696E-9472-D735A70ED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510" y="1773940"/>
            <a:ext cx="3116796" cy="2351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0C3E82-72EB-3A5B-B717-252F7F0E94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783" y="4058378"/>
            <a:ext cx="2784132" cy="21972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112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876"/>
            <a:ext cx="10515600" cy="1325563"/>
          </a:xfrm>
        </p:spPr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with Feedback…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379383-D9E4-ADE6-34B5-941E52C575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052" y="4127967"/>
            <a:ext cx="1977732" cy="1716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ABCFE-F0B5-E183-3342-9CAE53E822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253" y="2112640"/>
            <a:ext cx="1092598" cy="13947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0C8C91-B450-4D70-6046-5942768E98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063" y="4122391"/>
            <a:ext cx="2863915" cy="1559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078E5-F23A-2F80-81B9-51184121E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657" y="1894065"/>
            <a:ext cx="2044059" cy="1709406"/>
          </a:xfrm>
          <a:prstGeom prst="rect">
            <a:avLst/>
          </a:prstGeom>
        </p:spPr>
      </p:pic>
      <p:pic>
        <p:nvPicPr>
          <p:cNvPr id="5" name="Picture 4" descr="Several mannequins with a baby and a cell phone&#10;&#10;AI-generated content may be incorrect.">
            <a:extLst>
              <a:ext uri="{FF2B5EF4-FFF2-40B4-BE49-F238E27FC236}">
                <a16:creationId xmlns:a16="http://schemas.microsoft.com/office/drawing/2014/main" id="{C3A803C6-962E-1292-E87A-6A692AC3852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124" y="1772312"/>
            <a:ext cx="3011887" cy="2176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4BEBC-37A4-8C3A-0AFC-3CB114A68636}"/>
              </a:ext>
            </a:extLst>
          </p:cNvPr>
          <p:cNvSpPr txBox="1"/>
          <p:nvPr/>
        </p:nvSpPr>
        <p:spPr>
          <a:xfrm>
            <a:off x="1715147" y="1405180"/>
            <a:ext cx="1903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ea typeface="Calibri"/>
                <a:cs typeface="Calibri"/>
              </a:rPr>
              <a:t>Ultralite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76DEE-A4E2-22BC-C0F4-25A87103139E}"/>
              </a:ext>
            </a:extLst>
          </p:cNvPr>
          <p:cNvSpPr txBox="1"/>
          <p:nvPr/>
        </p:nvSpPr>
        <p:spPr>
          <a:xfrm>
            <a:off x="5589723" y="1418094"/>
            <a:ext cx="1903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ea typeface="Calibri"/>
                <a:cs typeface="Calibri"/>
              </a:rPr>
              <a:t>Professional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9518B-DA76-0056-80E3-0E96AF4BC286}"/>
              </a:ext>
            </a:extLst>
          </p:cNvPr>
          <p:cNvSpPr txBox="1"/>
          <p:nvPr/>
        </p:nvSpPr>
        <p:spPr>
          <a:xfrm>
            <a:off x="9632197" y="1418093"/>
            <a:ext cx="1903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ea typeface="Calibri"/>
                <a:cs typeface="Calibri"/>
              </a:rPr>
              <a:t>Series 2000</a:t>
            </a:r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BDE0D9-1ED6-B3A0-D24E-1F006E5B20BA}"/>
              </a:ext>
            </a:extLst>
          </p:cNvPr>
          <p:cNvCxnSpPr/>
          <p:nvPr/>
        </p:nvCxnSpPr>
        <p:spPr>
          <a:xfrm flipV="1">
            <a:off x="8821850" y="3566047"/>
            <a:ext cx="499640" cy="291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34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876"/>
            <a:ext cx="10515600" cy="1325563"/>
          </a:xfrm>
        </p:spPr>
        <p:txBody>
          <a:bodyPr/>
          <a:lstStyle/>
          <a:p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Portable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Ultralite® Manikins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244" y="1717368"/>
            <a:ext cx="5495125" cy="43609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Lightweight and stackable </a:t>
            </a:r>
            <a:endParaRPr lang="en-US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Simple to set up and clean</a:t>
            </a:r>
            <a:endParaRPr lang="en-US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Affordable </a:t>
            </a:r>
            <a:endParaRPr lang="en-US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Skin Tones: Medium, Dark, Diversity</a:t>
            </a:r>
            <a:endParaRPr lang="en-US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Single</a:t>
            </a:r>
            <a:endParaRPr lang="en-US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4-pack</a:t>
            </a:r>
          </a:p>
          <a:p>
            <a:pPr marL="685165" lvl="1" indent="-227965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12-pack </a:t>
            </a:r>
          </a:p>
          <a:p>
            <a:pPr marL="227965" indent="-227965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/>
            <a:r>
              <a:rPr lang="en-US" sz="2400">
                <a:solidFill>
                  <a:schemeClr val="accent1">
                    <a:lumMod val="50000"/>
                  </a:schemeClr>
                </a:solidFill>
              </a:rPr>
              <a:t>3-year warranty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F5F98B-74A0-4BA5-83D5-B82108A5B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412" y="1714573"/>
            <a:ext cx="2328204" cy="2000114"/>
          </a:xfrm>
          <a:prstGeom prst="rect">
            <a:avLst/>
          </a:prstGeom>
        </p:spPr>
      </p:pic>
      <p:pic>
        <p:nvPicPr>
          <p:cNvPr id="16" name="Picture 15" descr="A picture containing table, cake, sitting, person&#10;&#10;Description automatically generated">
            <a:extLst>
              <a:ext uri="{FF2B5EF4-FFF2-40B4-BE49-F238E27FC236}">
                <a16:creationId xmlns:a16="http://schemas.microsoft.com/office/drawing/2014/main" id="{AF17ACCF-B684-4548-89A4-50BA3DCB11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367" y="1663506"/>
            <a:ext cx="2354901" cy="19011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12E28D-C1B8-456B-A827-6B7DB87BE0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568" y="3944363"/>
            <a:ext cx="2557950" cy="198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E13E86-20B4-58B9-E860-B07C62591C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890" y="3887269"/>
            <a:ext cx="1681773" cy="209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24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88478CAB9C346BB3B8BCA081780F3" ma:contentTypeVersion="17" ma:contentTypeDescription="Create a new document." ma:contentTypeScope="" ma:versionID="573953b4ee0e781867409af9e83ec0cc">
  <xsd:schema xmlns:xsd="http://www.w3.org/2001/XMLSchema" xmlns:xs="http://www.w3.org/2001/XMLSchema" xmlns:p="http://schemas.microsoft.com/office/2006/metadata/properties" xmlns:ns2="fbd92a7d-674c-49ae-bb0c-bfbddee0ab97" xmlns:ns3="abd8375a-aeec-4d3e-8d29-b75c5080d851" targetNamespace="http://schemas.microsoft.com/office/2006/metadata/properties" ma:root="true" ma:fieldsID="3e1d65a50990a46d8aa6a9f6225d2e02" ns2:_="" ns3:_="">
    <xsd:import namespace="fbd92a7d-674c-49ae-bb0c-bfbddee0ab97"/>
    <xsd:import namespace="abd8375a-aeec-4d3e-8d29-b75c5080d8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92a7d-674c-49ae-bb0c-bfbddee0a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37c62f9-2635-4f1c-807d-ad32488149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8375a-aeec-4d3e-8d29-b75c5080d85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34102cf-0ccb-4293-a15b-9f949b408a27}" ma:internalName="TaxCatchAll" ma:showField="CatchAllData" ma:web="abd8375a-aeec-4d3e-8d29-b75c5080d8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d8375a-aeec-4d3e-8d29-b75c5080d851" xsi:nil="true"/>
    <lcf76f155ced4ddcb4097134ff3c332f xmlns="fbd92a7d-674c-49ae-bb0c-bfbddee0ab9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B80F65-648F-4A63-AD4A-05BE144866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d92a7d-674c-49ae-bb0c-bfbddee0ab97"/>
    <ds:schemaRef ds:uri="abd8375a-aeec-4d3e-8d29-b75c5080d8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4B5448-D641-4BE7-AA4E-1682759DE2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7A2B22-9532-46B8-94E2-8E8FA41673F6}">
  <ds:schemaRefs>
    <ds:schemaRef ds:uri="http://purl.org/dc/dcmitype/"/>
    <ds:schemaRef ds:uri="http://www.w3.org/XML/1998/namespace"/>
    <ds:schemaRef ds:uri="fbd92a7d-674c-49ae-bb0c-bfbddee0ab97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bd8375a-aeec-4d3e-8d29-b75c5080d851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741</Words>
  <Application>Microsoft Office PowerPoint</Application>
  <PresentationFormat>Widescreen</PresentationFormat>
  <Paragraphs>191</Paragraphs>
  <Slides>33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Office Theme</vt:lpstr>
      <vt:lpstr>PowerPoint Presentation</vt:lpstr>
      <vt:lpstr>Agenda</vt:lpstr>
      <vt:lpstr>PRESTAN Products Overview</vt:lpstr>
      <vt:lpstr>Made / Assembled In The USA</vt:lpstr>
      <vt:lpstr>PRESTAN is Committed to Building Confidence…</vt:lpstr>
      <vt:lpstr>Product Offering</vt:lpstr>
      <vt:lpstr>PRESTAN Product Positioning</vt:lpstr>
      <vt:lpstr>Building Confidence with Feedback…</vt:lpstr>
      <vt:lpstr>Portable – Ultralite® Manikins</vt:lpstr>
      <vt:lpstr>Professional  – Professional Manikins</vt:lpstr>
      <vt:lpstr>Advanced – Professional Series 2000 Manikins</vt:lpstr>
      <vt:lpstr>PRESTAN CPR Training Supplies</vt:lpstr>
      <vt:lpstr>Manikin Parts, Accessories, and Consumables</vt:lpstr>
      <vt:lpstr>AED Trainer Product Positioning</vt:lpstr>
      <vt:lpstr>PRESTAN AED Trainer Comparison Matrix</vt:lpstr>
      <vt:lpstr>Portable – AED UltraTrainerTM</vt:lpstr>
      <vt:lpstr>Professional – Professional AED Trainer PLUS</vt:lpstr>
      <vt:lpstr>*NEW* PRESTAN AED Raizor Trainer</vt:lpstr>
      <vt:lpstr>PRESTAN AED Raizor Trainer Product Demo</vt:lpstr>
      <vt:lpstr>Patented AED Trainer Pads Product Features </vt:lpstr>
      <vt:lpstr>AED Trainer Parts, Accessories, and Consumables</vt:lpstr>
      <vt:lpstr>Recent Introductions</vt:lpstr>
      <vt:lpstr>PRESTAN Series 2000 Complete Offering</vt:lpstr>
      <vt:lpstr>PRESTAN CPR Feedback App</vt:lpstr>
      <vt:lpstr>PRESTAN Series 2000 Product Demo</vt:lpstr>
      <vt:lpstr>PRESTAN PRO+ Manikin</vt:lpstr>
      <vt:lpstr>PRESTAN PRO+ Product Demo</vt:lpstr>
      <vt:lpstr>PRESTAN Professional Female Manikin</vt:lpstr>
      <vt:lpstr>PRESTAN Instructor Kit</vt:lpstr>
      <vt:lpstr>Additional Resources</vt:lpstr>
      <vt:lpstr>PRESTAN Website &amp; Resource Center</vt:lpstr>
      <vt:lpstr>PRESTAN Product Guide &amp; Product Catalog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Benz</dc:creator>
  <cp:lastModifiedBy>Lindsay Benz</cp:lastModifiedBy>
  <cp:revision>140</cp:revision>
  <cp:lastPrinted>2023-06-15T16:48:14Z</cp:lastPrinted>
  <dcterms:created xsi:type="dcterms:W3CDTF">2019-11-19T18:07:49Z</dcterms:created>
  <dcterms:modified xsi:type="dcterms:W3CDTF">2026-02-27T17:22:44Z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0x0101005E288478CAB9C346BB3B8BCA081780F3</vt:lpwstr>
  </property>
  <property fmtid="{D5CDD505-2E9C-101B-9397-08002B2CF9AE}" pid="3" name="MediaServiceImageTags">
    <vt:lpwstr/>
  </property>
</Properties>
</file>