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577" r:id="rId5"/>
    <p:sldId id="548" r:id="rId6"/>
    <p:sldId id="578" r:id="rId7"/>
    <p:sldId id="499" r:id="rId8"/>
    <p:sldId id="450" r:id="rId9"/>
    <p:sldId id="549" r:id="rId10"/>
    <p:sldId id="581" r:id="rId11"/>
    <p:sldId id="582" r:id="rId12"/>
    <p:sldId id="521" r:id="rId13"/>
    <p:sldId id="550" r:id="rId14"/>
    <p:sldId id="547" r:id="rId15"/>
    <p:sldId id="545" r:id="rId16"/>
    <p:sldId id="544" r:id="rId17"/>
    <p:sldId id="539" r:id="rId18"/>
    <p:sldId id="568" r:id="rId19"/>
    <p:sldId id="579" r:id="rId20"/>
    <p:sldId id="569" r:id="rId21"/>
    <p:sldId id="570" r:id="rId22"/>
    <p:sldId id="571" r:id="rId23"/>
    <p:sldId id="572" r:id="rId24"/>
    <p:sldId id="573" r:id="rId25"/>
    <p:sldId id="574" r:id="rId26"/>
    <p:sldId id="575" r:id="rId27"/>
    <p:sldId id="576" r:id="rId28"/>
    <p:sldId id="543" r:id="rId29"/>
    <p:sldId id="540" r:id="rId30"/>
    <p:sldId id="542" r:id="rId3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A88F2B-39FC-400D-8CEF-BB26A42F9125}" v="2" dt="2025-12-12T15:06:28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44059-0F07-4AB2-897A-673A8B2B41D5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FBA9A-D0DF-4D65-921F-E672D6A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8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463E0-5DBB-DBE6-C70F-08C1D2BFA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46026-8907-B00A-DB3E-44E15D148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1401F-9CE8-F81C-F4AA-0ABB89EA9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5437A-B135-0F11-AF53-549D63E0F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39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0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61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5A8A6-2BD5-1ED7-C4D7-A2795550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2F693-85A9-C6A1-17CD-D193794D6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6E5B6-F0E2-571A-6EBA-0066343AEB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8BDFC-8EE8-C4EF-92D5-E373CE1C1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50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7CDFE-2BC5-173E-68AF-7DD352B37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E5E58C-7654-03E2-CAE2-0A4BA3712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34788-09A2-AFBB-30DA-AEDD630F3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D52A1-8CA7-D8A2-3E2A-337300052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92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ED2A1-B092-1200-5A3A-B0F61CDA1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58BBA-1A5B-F7B0-7BF1-1A7C25FBB8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C18298-2B78-A0A2-9350-03DA3E9AE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8AB2B-A60A-0678-E352-D847DBF52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2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692BF-7B4B-1A2C-E9F1-75EA019A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9DD26-7A35-6EFD-AE0B-4EBF71DE4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BA8329-41F3-FCF9-2628-6C959763C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30FFD-4685-8E69-9D4D-DC11A59A8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9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F4D4B-DA4C-FEE5-118B-5B31F409C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70CB7-1D57-E17F-5265-80F363047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9B27F8-72B4-D2FB-7030-DF8B11F6A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231B-B66C-DF78-235B-436141B9D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27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43EF1-F7A5-DE18-71E7-73EBC3A5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0AB26-0D4A-C9E5-BE68-9110BAEEB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1FC86-D684-4D72-BC69-50BC956C4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44905-28FC-1EE6-0DBC-B8642B650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62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B7D75-8B40-CF93-5F14-27DE85498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9C7680-CD86-ECF7-96EB-722882DF2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617CBD-3922-A6F6-423B-E8A9580FD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2D828-B818-D786-65C8-984A85E2A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55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C5089-6C77-F579-B6D9-5FCA0693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1CE75F-66F7-99F7-F294-74FFFEE0B6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A68966-9EDE-0FC5-EB70-9861E937A6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53AE0-3FAB-270A-EDA7-2E5003276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8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83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67ADA-C245-92C2-49BC-01E7FD351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32185-17C5-747A-C12D-A43A07162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EA8FE3-ECC3-10E0-6DE2-C8F9D1E27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1A9B6-EDBA-66EC-3CFD-EB5A0751D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71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CED36-4F18-FB88-B425-9C5CD1C2F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BE477-49A9-1DDB-A937-5B9FFFAE7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805F4-619E-3788-0F99-25E38CB90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3C1A-A331-43CC-F7D1-6DD506A83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42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1C0AC-1CF8-9375-D52A-F2D95C301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DC2C5-0FE0-79DA-F209-320FE3F65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662F7-C238-0C8A-2720-EBF5A3F29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D4C21-ECD0-7CF2-F9E6-EC4B53F91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28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23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07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33F8D-6B22-9BE8-CA53-984CE3BB8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7A188B-259E-F21C-4878-2248259FB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F2376C-47FD-AD39-2CAA-AB2F1F2FA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E06AA-3DAB-38D6-7A85-6161192DD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0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48678-726C-57D6-9935-285C1047D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62561-AD31-B63C-F340-A66892B94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23F0B-FA8A-3995-5171-B8E458649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91FE6-847D-9F13-CFCA-33FDF2931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9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EF98-074B-40D2-ABF5-D01279F6D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F2539-B0AA-49A7-9CD0-51B4868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654A1-242D-4FE5-9EEB-F789FE6D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FCA91-14FE-4513-B486-0C48812B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06128-47C9-436A-BAC0-C8F0D6B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0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829E-6D2B-47C6-85AE-EF13A453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64865-E7AB-4D69-BF2D-72668E0DC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847DC-4E05-47E1-868C-9B39C62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B6206-F64D-49F2-9321-737F1BF9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8BA7-7F1A-4857-B5E7-096EFFC9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89750-2711-401C-B8E0-01FF303F9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3E9F1-6168-416C-AED6-E797ED1A1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8F370-4095-428E-862C-FAC6614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6D029-81FC-48C0-A872-54444321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BBB4-156D-4997-8C7E-0661FE18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08A3-8041-4619-BAF3-31AC3693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2F3E-230D-4D4B-AFEA-91201BFF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6CDD-6E29-4366-8E04-00EA9877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B9FF8-A15A-4B5C-9A0F-13800913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F9CE-9C1D-469A-945F-B4D75033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6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95A1-4EBF-4B8F-A85D-CE573A7F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1BE23-E69F-4154-95EC-2D59B674C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640D-F310-41EA-8188-D398155A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458F-01D0-4F77-9194-639DAEF1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02DF-0D3E-4F4F-9572-773BB512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8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F221-D9C6-4804-BEE7-B17F8C91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7AC5-B4F9-401F-815E-1874EBA50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6FC62-574F-44C6-878B-0B81D98D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DD59D-7321-404A-B944-9D780DD5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B0B83-E4E6-4302-B07C-5873C18B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77384-84D4-45A0-B2EB-1886B9DB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F88D-FCBD-429D-AF3B-019C64D7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10F6F-FC39-4E08-8AFD-C6F8D411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B916C-F990-4C29-92E6-D5CDC0EA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CE014-C5E6-4038-9A81-9B9105B0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76CC0-CE8B-4F16-9CA1-AC3033BF7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25273-1CAC-4C3D-9D66-CE620DF3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97244-699C-4A04-B531-2CFC1F1E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EA286-36EA-4E11-B46E-7DE96891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3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E91A-B86F-40A9-B39E-75261E88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CCC71-80F7-4F4E-AEB6-C2435A2D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9C86C-42EF-487A-B320-1147BEBC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4E64C-2186-4070-84AD-07D04272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E02E5-FC41-42D2-B546-BDF138E4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268FC-6595-4AC5-BD6B-CF81191E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27472-4E9F-4F6A-8BB4-4E88EF96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F2CD-4291-4AEB-B2A4-96651AD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EDCE1-8F84-4675-8AEC-34EC45C8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0460C-43F5-4810-8343-D5A9E9C26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94029-F01C-4989-B29D-932065E4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B95D-563C-4AB9-A9D0-A38EB16C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E813-4990-4713-A29E-E8681F84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FDCE-0744-4AA2-A389-E9981A2F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352E6-3699-4C8B-AAE8-E965D346F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A374D-1099-4130-B874-2780D92CA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B256D-F902-4FAF-889C-6EB3B46D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8A3F9-D71F-4214-B47E-D1156DFC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407DB-5725-4970-B094-B5F57D91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EFDC0-2831-4B2A-BB57-4CE818F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59723-EA71-4A97-BCC4-DD7C4352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7E67F-FFAE-4054-9734-509950122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A507-9A93-4C0A-89A0-5A4B83982FA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4191-0E12-43BC-B738-8A6E22314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9374-F0EB-4218-A402-7D253B8F6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stan.com/products/cpr-training-manikins/professional-female-series-2000-manikin/" TargetMode="External"/><Relationship Id="rId3" Type="http://schemas.openxmlformats.org/officeDocument/2006/relationships/image" Target="../media/image25.jpeg"/><Relationship Id="rId7" Type="http://schemas.openxmlformats.org/officeDocument/2006/relationships/hyperlink" Target="https://www.prestan.com/products/cpr-training-manikin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prestan.com/products/cpr-training-manikins/professional-infant-maniki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prestan.com/products/cpr-training-manikins/professional-female-manikin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stan.com/products/cpr-training-manikins/ultralite-manikin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stan.com/products/cpr-training-manikins/ultralite-manikin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stan.com/products/cpr-training-manikins/pro-adult-series-2000-manikin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estan.com/app/" TargetMode="External"/><Relationship Id="rId3" Type="http://schemas.openxmlformats.org/officeDocument/2006/relationships/image" Target="../media/image25.jpeg"/><Relationship Id="rId7" Type="http://schemas.openxmlformats.org/officeDocument/2006/relationships/hyperlink" Target="https://www.prestan.com/products/cpr-training-manikins/professional-female-series-2000-manikin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jpeg"/><Relationship Id="rId7" Type="http://schemas.openxmlformats.org/officeDocument/2006/relationships/hyperlink" Target="https://www.prestan.com/app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estan.com/products/cpr-training-manikins/professional-female-series-2000-manikin/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image" Target="../media/image4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99A556-48E3-C22E-3E4F-6045A7AD8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on a plastic model&#10;&#10;AI-generated content may be incorrect.">
            <a:extLst>
              <a:ext uri="{FF2B5EF4-FFF2-40B4-BE49-F238E27FC236}">
                <a16:creationId xmlns:a16="http://schemas.microsoft.com/office/drawing/2014/main" id="{0F39CFFF-C926-441D-426D-3015E084F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9"/>
          <a:stretch>
            <a:fillRect/>
          </a:stretch>
        </p:blipFill>
        <p:spPr>
          <a:xfrm>
            <a:off x="9144" y="0"/>
            <a:ext cx="12176760" cy="404380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A1F1B3B-37A6-6000-D024-E36FF8EB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485" y="4379822"/>
            <a:ext cx="10180067" cy="19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*NEW*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Series 2000 Complete Offering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98C076-9EA4-AD81-5B6E-44C6DEF40A6A}"/>
              </a:ext>
            </a:extLst>
          </p:cNvPr>
          <p:cNvSpPr txBox="1">
            <a:spLocks/>
          </p:cNvSpPr>
          <p:nvPr/>
        </p:nvSpPr>
        <p:spPr>
          <a:xfrm>
            <a:off x="1033417" y="1514544"/>
            <a:ext cx="6409944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F2862"/>
                </a:solidFill>
              </a:rPr>
              <a:t>PRESTAN is committed to </a:t>
            </a:r>
            <a:r>
              <a:rPr lang="en-US" sz="2400" i="1" dirty="0">
                <a:solidFill>
                  <a:srgbClr val="0F2862"/>
                </a:solidFill>
              </a:rPr>
              <a:t>building confidence</a:t>
            </a:r>
            <a:r>
              <a:rPr lang="en-US" sz="2400" dirty="0">
                <a:solidFill>
                  <a:srgbClr val="0F2862"/>
                </a:solidFill>
              </a:rPr>
              <a:t> with a dual-purpose training solution that offers both basic and </a:t>
            </a:r>
            <a:r>
              <a:rPr lang="en-US" sz="2400" b="1" i="1" dirty="0">
                <a:solidFill>
                  <a:srgbClr val="00B050"/>
                </a:solidFill>
              </a:rPr>
              <a:t>advanced CPR feedback</a:t>
            </a:r>
            <a:r>
              <a:rPr lang="en-US" sz="2400" dirty="0">
                <a:solidFill>
                  <a:srgbClr val="0F2862"/>
                </a:solidFill>
              </a:rPr>
              <a:t>; now available with the following PRESTAN manikin designs:</a:t>
            </a:r>
          </a:p>
          <a:p>
            <a:r>
              <a:rPr lang="en-US" sz="2400" dirty="0">
                <a:solidFill>
                  <a:srgbClr val="0F2862"/>
                </a:solidFill>
              </a:rPr>
              <a:t>Professional Adult</a:t>
            </a:r>
          </a:p>
          <a:p>
            <a:r>
              <a:rPr lang="en-US" sz="2400" b="1" i="1" dirty="0">
                <a:solidFill>
                  <a:srgbClr val="00B050"/>
                </a:solidFill>
              </a:rPr>
              <a:t>PRO+</a:t>
            </a:r>
          </a:p>
          <a:p>
            <a:r>
              <a:rPr lang="en-US" sz="2400" b="1" i="1" dirty="0">
                <a:solidFill>
                  <a:srgbClr val="00B050"/>
                </a:solidFill>
              </a:rPr>
              <a:t>Professional Female</a:t>
            </a:r>
          </a:p>
          <a:p>
            <a:r>
              <a:rPr lang="en-US" sz="2400" b="1" i="1" dirty="0">
                <a:solidFill>
                  <a:srgbClr val="00B050"/>
                </a:solidFill>
              </a:rPr>
              <a:t>Professional Child</a:t>
            </a:r>
          </a:p>
          <a:p>
            <a:r>
              <a:rPr lang="en-US" sz="2400" b="1" i="1" dirty="0">
                <a:solidFill>
                  <a:srgbClr val="00B050"/>
                </a:solidFill>
              </a:rPr>
              <a:t>Professional Infant</a:t>
            </a:r>
          </a:p>
          <a:p>
            <a:endParaRPr lang="en-US" sz="2400" dirty="0">
              <a:solidFill>
                <a:srgbClr val="013E75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AC2BD-852D-3CF9-63FB-2EF4832FF8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4" t="1" r="22445" b="-10277"/>
          <a:stretch>
            <a:fillRect/>
          </a:stretch>
        </p:blipFill>
        <p:spPr>
          <a:xfrm>
            <a:off x="7823200" y="1525999"/>
            <a:ext cx="4366361" cy="383340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67F3BB-B9B3-F997-CA64-C1EAD304BA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3706594"/>
            <a:ext cx="3340759" cy="230131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8191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*UPDATED*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Feedback App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A293C455-5EFC-0EDB-893C-62D14AC45AB4}"/>
              </a:ext>
            </a:extLst>
          </p:cNvPr>
          <p:cNvSpPr txBox="1">
            <a:spLocks/>
          </p:cNvSpPr>
          <p:nvPr/>
        </p:nvSpPr>
        <p:spPr>
          <a:xfrm>
            <a:off x="905256" y="1464668"/>
            <a:ext cx="6393902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13E75"/>
                </a:solidFill>
              </a:rPr>
              <a:t>The new PRESTAN CPR Feedback App provides: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13E75"/>
                </a:solidFill>
              </a:rPr>
              <a:t>an </a:t>
            </a:r>
            <a:r>
              <a:rPr lang="en-US" sz="2400" b="1" i="1" dirty="0">
                <a:solidFill>
                  <a:srgbClr val="00B050"/>
                </a:solidFill>
              </a:rPr>
              <a:t>improved user experience</a:t>
            </a:r>
          </a:p>
          <a:p>
            <a:r>
              <a:rPr lang="en-US" sz="2400" dirty="0">
                <a:solidFill>
                  <a:srgbClr val="013E75"/>
                </a:solidFill>
              </a:rPr>
              <a:t>expanded list of available languages</a:t>
            </a:r>
          </a:p>
          <a:p>
            <a:r>
              <a:rPr lang="en-US" sz="2400" b="1" i="1" dirty="0">
                <a:solidFill>
                  <a:srgbClr val="00B050"/>
                </a:solidFill>
              </a:rPr>
              <a:t>easier setup </a:t>
            </a:r>
            <a:r>
              <a:rPr lang="en-US" sz="2400" dirty="0">
                <a:solidFill>
                  <a:srgbClr val="013E75"/>
                </a:solidFill>
              </a:rPr>
              <a:t>-</a:t>
            </a:r>
            <a:r>
              <a:rPr lang="en-US" sz="2400" i="1" dirty="0">
                <a:solidFill>
                  <a:srgbClr val="013E75"/>
                </a:solidFill>
              </a:rPr>
              <a:t> no need to calibrate breaths!</a:t>
            </a:r>
            <a:endParaRPr lang="en-US" sz="2400" dirty="0">
              <a:solidFill>
                <a:srgbClr val="013E75"/>
              </a:solidFill>
            </a:endParaRPr>
          </a:p>
          <a:p>
            <a:r>
              <a:rPr lang="en-US" sz="2400" dirty="0">
                <a:solidFill>
                  <a:srgbClr val="013E75"/>
                </a:solidFill>
              </a:rPr>
              <a:t>more </a:t>
            </a:r>
            <a:r>
              <a:rPr lang="en-US" sz="2400" b="1" i="1" dirty="0">
                <a:solidFill>
                  <a:srgbClr val="00B050"/>
                </a:solidFill>
              </a:rPr>
              <a:t>intuitive CPR feedback </a:t>
            </a:r>
            <a:r>
              <a:rPr lang="en-US" sz="2400" dirty="0">
                <a:solidFill>
                  <a:srgbClr val="013E75"/>
                </a:solidFill>
              </a:rPr>
              <a:t>- </a:t>
            </a:r>
            <a:r>
              <a:rPr lang="en-US" sz="2400" i="1" dirty="0">
                <a:solidFill>
                  <a:srgbClr val="013E75"/>
                </a:solidFill>
              </a:rPr>
              <a:t>with the addition of chest compression fraction!</a:t>
            </a:r>
          </a:p>
          <a:p>
            <a:r>
              <a:rPr lang="en-US" sz="2400" i="1" dirty="0">
                <a:solidFill>
                  <a:srgbClr val="013E75"/>
                </a:solidFill>
              </a:rPr>
              <a:t>ongoing </a:t>
            </a:r>
            <a:r>
              <a:rPr lang="en-US" sz="2400" b="1" i="1" dirty="0">
                <a:solidFill>
                  <a:srgbClr val="00B050"/>
                </a:solidFill>
              </a:rPr>
              <a:t>enhancements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675EF-E61F-CD38-C16F-4AE176DFB8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" r="1748" b="6057"/>
          <a:stretch/>
        </p:blipFill>
        <p:spPr>
          <a:xfrm>
            <a:off x="7443361" y="1489710"/>
            <a:ext cx="4748639" cy="3412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69886-4D25-C1DD-50DA-DE8C58994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642" y="4217304"/>
            <a:ext cx="3836561" cy="194852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288229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*NEW*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PRO+ Manikin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4" y="1595740"/>
            <a:ext cx="5672803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13E75"/>
                </a:solidFill>
              </a:rPr>
              <a:t>With the introduction of the new PRO+ Adult Head design, PRESTAN is enhancing realism with a </a:t>
            </a:r>
            <a:r>
              <a:rPr lang="en-US" sz="2400" b="1" i="1" dirty="0">
                <a:solidFill>
                  <a:srgbClr val="00B050"/>
                </a:solidFill>
              </a:rPr>
              <a:t>functional nasal airway  </a:t>
            </a:r>
            <a:r>
              <a:rPr lang="en-US" sz="2400" dirty="0">
                <a:solidFill>
                  <a:srgbClr val="013E75"/>
                </a:solidFill>
              </a:rPr>
              <a:t>and </a:t>
            </a:r>
            <a:r>
              <a:rPr lang="en-US" sz="2400" b="1" i="1" dirty="0">
                <a:solidFill>
                  <a:srgbClr val="00B050"/>
                </a:solidFill>
              </a:rPr>
              <a:t>improved lung bag design </a:t>
            </a:r>
            <a:r>
              <a:rPr lang="en-US" sz="2400" dirty="0">
                <a:solidFill>
                  <a:srgbClr val="002060"/>
                </a:solidFill>
              </a:rPr>
              <a:t>along with the ability to use a NARCAN</a:t>
            </a:r>
            <a:r>
              <a:rPr lang="en-US" sz="2400" baseline="30000" dirty="0">
                <a:solidFill>
                  <a:srgbClr val="002060"/>
                </a:solidFill>
              </a:rPr>
              <a:t>®</a:t>
            </a:r>
            <a:r>
              <a:rPr lang="en-US" sz="2400" dirty="0">
                <a:solidFill>
                  <a:srgbClr val="013E75"/>
                </a:solidFill>
              </a:rPr>
              <a:t> and OPA/NPA training devices.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5820B-35F3-933A-B9AF-6EB96842C8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9833" y="1487285"/>
            <a:ext cx="2877777" cy="3916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38100-B034-C244-0AD0-1CBB09ABEC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5377" y="1486253"/>
            <a:ext cx="2576623" cy="3916751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9EA15C-E53E-4C79-82EE-8935EC07AE40}"/>
              </a:ext>
            </a:extLst>
          </p:cNvPr>
          <p:cNvGrpSpPr/>
          <p:nvPr/>
        </p:nvGrpSpPr>
        <p:grpSpPr>
          <a:xfrm>
            <a:off x="969263" y="3973376"/>
            <a:ext cx="5949047" cy="2113235"/>
            <a:chOff x="3187803" y="5753100"/>
            <a:chExt cx="8242198" cy="31121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656148-1514-5EDE-D70B-1F3ECA60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7803" y="5753100"/>
              <a:ext cx="8242198" cy="311219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8" name="Picture 7" descr="A person putting a cotton swab on a dummy&#10;&#10;AI-generated content may be incorrect.">
              <a:extLst>
                <a:ext uri="{FF2B5EF4-FFF2-40B4-BE49-F238E27FC236}">
                  <a16:creationId xmlns:a16="http://schemas.microsoft.com/office/drawing/2014/main" id="{0EEBD797-17FD-6F49-3E18-2966E376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5963982"/>
              <a:ext cx="2819400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70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8448B8-465F-1141-DF5D-EBCE4B43E0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159" y="1597657"/>
            <a:ext cx="5523841" cy="394137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02108-4151-6996-35D0-666B07BF13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584" y="3649785"/>
            <a:ext cx="5153889" cy="260245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Professional Female Manikin</a:t>
            </a:r>
            <a:endParaRPr lang="en-US" b="1" i="1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2CC94C-421B-4527-94E0-2AA4FF03AA47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D9F8BC39-E6BA-462A-808A-5C6A9D6F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3A475F5C-B4CF-7024-D7BA-9E02BD813903}"/>
              </a:ext>
            </a:extLst>
          </p:cNvPr>
          <p:cNvSpPr txBox="1">
            <a:spLocks/>
          </p:cNvSpPr>
          <p:nvPr/>
        </p:nvSpPr>
        <p:spPr>
          <a:xfrm>
            <a:off x="874917" y="1582857"/>
            <a:ext cx="5814641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13E75"/>
                </a:solidFill>
                <a:effectLst/>
              </a:rPr>
              <a:t>PRESTAN is committed to </a:t>
            </a:r>
            <a:r>
              <a:rPr lang="en-US" b="1" i="1">
                <a:solidFill>
                  <a:srgbClr val="013E75"/>
                </a:solidFill>
                <a:effectLst/>
              </a:rPr>
              <a:t>building confidence</a:t>
            </a:r>
            <a:r>
              <a:rPr lang="en-US">
                <a:solidFill>
                  <a:srgbClr val="013E75"/>
                </a:solidFill>
                <a:effectLst/>
              </a:rPr>
              <a:t> by providing high quality, affordable, realistic training equipment that helps instructors provide a </a:t>
            </a:r>
            <a:r>
              <a:rPr lang="en-US" b="1" i="1">
                <a:solidFill>
                  <a:srgbClr val="00B050"/>
                </a:solidFill>
                <a:effectLst/>
              </a:rPr>
              <a:t>full range of CPR/AED training scenarios</a:t>
            </a:r>
            <a:r>
              <a:rPr lang="en-US">
                <a:solidFill>
                  <a:srgbClr val="013E75"/>
                </a:solidFill>
                <a:effectLst/>
              </a:rPr>
              <a:t>. </a:t>
            </a:r>
          </a:p>
          <a:p>
            <a:pPr marL="0" indent="0">
              <a:buNone/>
            </a:pPr>
            <a:endParaRPr lang="en-US" sz="3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5DB357-039C-4037-A50D-1BDBA069F7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06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*UPDATED*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Instructor Kit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5" y="1486531"/>
            <a:ext cx="6039106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0" i="0" dirty="0">
                <a:solidFill>
                  <a:srgbClr val="013E75"/>
                </a:solidFill>
                <a:effectLst/>
              </a:rPr>
              <a:t>The PRESTAN Instructor Kit combines our most popular manikins &amp; AED trainer along with a collection of CPR training supplies making this an</a:t>
            </a:r>
            <a:r>
              <a:rPr lang="en-US" sz="2400" dirty="0">
                <a:solidFill>
                  <a:srgbClr val="002060"/>
                </a:solidFill>
                <a:effectLst/>
              </a:rPr>
              <a:t> ideal </a:t>
            </a:r>
            <a:r>
              <a:rPr lang="en-US" sz="2400" b="1" i="1" dirty="0">
                <a:solidFill>
                  <a:srgbClr val="479B46"/>
                </a:solidFill>
                <a:effectLst/>
              </a:rPr>
              <a:t>starter kit</a:t>
            </a:r>
            <a:r>
              <a:rPr lang="en-US" sz="2400" b="0" i="1" dirty="0">
                <a:solidFill>
                  <a:srgbClr val="479B46"/>
                </a:solidFill>
                <a:effectLst/>
              </a:rPr>
              <a:t> </a:t>
            </a:r>
            <a:r>
              <a:rPr lang="en-US" sz="2400" b="0" i="0" dirty="0">
                <a:solidFill>
                  <a:srgbClr val="013E75"/>
                </a:solidFill>
                <a:effectLst/>
              </a:rPr>
              <a:t>and</a:t>
            </a:r>
            <a:r>
              <a:rPr lang="en-US" sz="2400" b="1" i="0" dirty="0">
                <a:solidFill>
                  <a:srgbClr val="479B46"/>
                </a:solidFill>
                <a:effectLst/>
              </a:rPr>
              <a:t> </a:t>
            </a:r>
            <a:r>
              <a:rPr lang="en-US" sz="2400" b="1" i="1" dirty="0">
                <a:solidFill>
                  <a:srgbClr val="479B46"/>
                </a:solidFill>
                <a:effectLst/>
              </a:rPr>
              <a:t>easy to transport</a:t>
            </a:r>
            <a:r>
              <a:rPr lang="en-US" sz="2400" dirty="0">
                <a:solidFill>
                  <a:srgbClr val="013E75"/>
                </a:solidFill>
              </a:rPr>
              <a:t> all-in-one</a:t>
            </a:r>
            <a:r>
              <a:rPr lang="en-US" sz="2400" b="0" i="0" dirty="0">
                <a:solidFill>
                  <a:srgbClr val="013E75"/>
                </a:solidFill>
                <a:effectLst/>
              </a:rPr>
              <a:t> solution for any new or experienced instructor.</a:t>
            </a:r>
            <a:endParaRPr lang="en-US" sz="2400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AF5FD9-56FD-DF21-BC37-D1B07CC796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12" b="6358"/>
          <a:stretch/>
        </p:blipFill>
        <p:spPr>
          <a:xfrm>
            <a:off x="7409396" y="1453888"/>
            <a:ext cx="4782605" cy="3412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50359-99AF-FE96-7394-C2294C58F6A1}"/>
              </a:ext>
            </a:extLst>
          </p:cNvPr>
          <p:cNvSpPr txBox="1"/>
          <p:nvPr/>
        </p:nvSpPr>
        <p:spPr>
          <a:xfrm rot="20688742">
            <a:off x="463863" y="4105553"/>
            <a:ext cx="328823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i="1" dirty="0">
                <a:solidFill>
                  <a:schemeClr val="accent6"/>
                </a:solidFill>
              </a:rPr>
              <a:t>NOW WITH PRESTAN </a:t>
            </a:r>
          </a:p>
          <a:p>
            <a:pPr algn="ctr"/>
            <a:r>
              <a:rPr lang="en-US" sz="2667" b="1" i="1" dirty="0">
                <a:solidFill>
                  <a:schemeClr val="accent6"/>
                </a:solidFill>
              </a:rPr>
              <a:t>FEMALE MANIKIN!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1848F-0CDD-A0AA-9406-58B22A8F4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806" y="3429001"/>
            <a:ext cx="3937396" cy="270967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82655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D86F9-EC78-EF93-A309-02CED51BF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2848-BE29-93A6-1322-1AB664DF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AHA Guidelines Update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26A7B01-1701-9E03-89D6-E73005C1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9D62C6-5DB5-D90D-04E1-B7278CC86472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42E16B-3695-E0C2-CDB4-519163C2CF4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507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315A5-7E43-C13F-076C-AE445B76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33512B-C747-AB88-0F61-9AC4F4FEEC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5"/>
          <a:stretch>
            <a:fillRect/>
          </a:stretch>
        </p:blipFill>
        <p:spPr>
          <a:xfrm>
            <a:off x="6656722" y="1453324"/>
            <a:ext cx="5242650" cy="4737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8920C-EB2F-8D03-6C52-D3D5422A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AHA Guidelines Class of Recommendation</a:t>
            </a:r>
            <a:endParaRPr lang="en-US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F2C112-B894-8409-7BB8-D2DDE596EAE7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AE4220B2-AD7E-B1FB-3D57-8D909E82D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3620FD-C222-E6C8-790B-9E740B5FA1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FB751-C88C-5F1F-E5A8-0658EAF62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524" y="1690690"/>
            <a:ext cx="5454575" cy="414875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26785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DB958-64AD-7488-84CE-B2640E00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104C-D02B-3520-693F-0CC97A8A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Use of Feedback Devices During CPR Training</a:t>
            </a:r>
            <a:endParaRPr lang="en-US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D83278-7695-95A3-0961-B21A9540D96F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6F3911B9-F3B0-31F4-A53E-CB9D6562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0A197-A084-1FAF-27F5-AF23ACE49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18398-82F8-8F97-55AC-CFEA11CA6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51" y="1498600"/>
            <a:ext cx="4941293" cy="2590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6BF54F-419A-777F-13BE-7DD6117C7F5F}"/>
              </a:ext>
            </a:extLst>
          </p:cNvPr>
          <p:cNvSpPr txBox="1">
            <a:spLocks/>
          </p:cNvSpPr>
          <p:nvPr/>
        </p:nvSpPr>
        <p:spPr>
          <a:xfrm>
            <a:off x="1016000" y="1441392"/>
            <a:ext cx="6226795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Class 1 Strong Recommendation</a:t>
            </a:r>
          </a:p>
          <a:p>
            <a:pPr marL="0" indent="0">
              <a:buNone/>
            </a:pPr>
            <a:r>
              <a:rPr lang="en-US" sz="2200" dirty="0"/>
              <a:t>Feedback devices have been</a:t>
            </a:r>
            <a:r>
              <a:rPr lang="en-US" sz="2200" dirty="0">
                <a:solidFill>
                  <a:srgbClr val="00B050"/>
                </a:solidFill>
              </a:rPr>
              <a:t> </a:t>
            </a:r>
            <a:r>
              <a:rPr lang="en-US" sz="2200" b="1" i="1" dirty="0"/>
              <a:t>required by AHA for adult manikins since 2017</a:t>
            </a:r>
            <a:r>
              <a:rPr lang="en-US" sz="2200" dirty="0"/>
              <a:t>, and the 2025 Guidelines further expand this recommendation for all CPR training equipment, reinforcing the importance of real-time, measurable feedback for high-quality performance.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30CC-106F-D32D-3A1A-13DF6B3154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381"/>
          <a:stretch>
            <a:fillRect/>
          </a:stretch>
        </p:blipFill>
        <p:spPr>
          <a:xfrm>
            <a:off x="6226469" y="3959351"/>
            <a:ext cx="3122709" cy="20150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160AD0-71C1-5B37-CD98-B55156E07680}"/>
              </a:ext>
            </a:extLst>
          </p:cNvPr>
          <p:cNvSpPr txBox="1"/>
          <p:nvPr/>
        </p:nvSpPr>
        <p:spPr>
          <a:xfrm>
            <a:off x="995237" y="3675539"/>
            <a:ext cx="522727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→</a:t>
            </a:r>
            <a:r>
              <a:rPr lang="en-US" sz="1800" dirty="0"/>
              <a:t> </a:t>
            </a:r>
            <a:r>
              <a:rPr lang="en-US" sz="1800" i="1" dirty="0">
                <a:solidFill>
                  <a:srgbClr val="00B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PRESTAN manikins</a:t>
            </a:r>
            <a:r>
              <a:rPr lang="en-US" sz="1800" i="1" dirty="0">
                <a:solidFill>
                  <a:srgbClr val="00B050"/>
                </a:solidFill>
              </a:rPr>
              <a:t> </a:t>
            </a:r>
            <a:r>
              <a:rPr lang="en-US" sz="1800" i="1" dirty="0"/>
              <a:t>feature </a:t>
            </a:r>
            <a:r>
              <a:rPr lang="en-US" sz="1800" b="1" i="1" dirty="0"/>
              <a:t>audio</a:t>
            </a:r>
            <a:r>
              <a:rPr lang="en-US" sz="1800" i="1" dirty="0"/>
              <a:t> (click) and </a:t>
            </a:r>
            <a:r>
              <a:rPr lang="en-US" sz="1800" b="1" i="1" dirty="0"/>
              <a:t>visual</a:t>
            </a:r>
            <a:r>
              <a:rPr lang="en-US" sz="1800" i="1" dirty="0"/>
              <a:t> (light) indicators — ensuring accurate, measurable </a:t>
            </a:r>
            <a:r>
              <a:rPr lang="en-US" sz="1800" b="1" i="1" dirty="0"/>
              <a:t>compression rate </a:t>
            </a:r>
            <a:r>
              <a:rPr lang="en-US" sz="1800" i="1" dirty="0"/>
              <a:t>and </a:t>
            </a:r>
            <a:r>
              <a:rPr lang="en-US" sz="1800" b="1" i="1" dirty="0"/>
              <a:t>depth</a:t>
            </a:r>
            <a:r>
              <a:rPr lang="en-US" sz="1800" i="1" dirty="0"/>
              <a:t> performance.</a:t>
            </a:r>
            <a:br>
              <a:rPr lang="en-US" sz="1800" i="1" dirty="0"/>
            </a:br>
            <a:r>
              <a:rPr lang="en-US" sz="1800" i="1" dirty="0"/>
              <a:t> </a:t>
            </a:r>
            <a:br>
              <a:rPr lang="en-US" sz="1800" i="1" dirty="0"/>
            </a:br>
            <a:r>
              <a:rPr lang="en-US" sz="1800" b="1" i="1" dirty="0"/>
              <a:t>→</a:t>
            </a:r>
            <a:r>
              <a:rPr lang="en-US" sz="1800" i="1" dirty="0"/>
              <a:t> The </a:t>
            </a:r>
            <a:r>
              <a:rPr lang="en-US" sz="1800" i="1" dirty="0">
                <a:solidFill>
                  <a:srgbClr val="00B05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 Series 2000</a:t>
            </a:r>
            <a:r>
              <a:rPr lang="en-US" sz="1800" i="1" dirty="0">
                <a:solidFill>
                  <a:srgbClr val="00B050"/>
                </a:solidFill>
              </a:rPr>
              <a:t> </a:t>
            </a:r>
            <a:r>
              <a:rPr lang="en-US" sz="1800" i="1" dirty="0"/>
              <a:t>line further enhances realism with real-time </a:t>
            </a:r>
            <a:r>
              <a:rPr lang="en-US" sz="1800" b="1" i="1" dirty="0"/>
              <a:t>recoil</a:t>
            </a:r>
            <a:r>
              <a:rPr lang="en-US" sz="1800" i="1" dirty="0"/>
              <a:t> feedback, providing precise data on compression depth and release.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153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F0468-A2EC-DCCE-8020-450E95E6C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EBC6-1900-4C20-21B7-5585116E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Sequence of Resuscitation for Infants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7D32E6-DFDF-7A30-7C9A-2729B7AEFD09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72C91456-8B3B-7480-5F54-86E1FDDE9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42DA9-608B-2007-FDBE-98DEE3C087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309" y="5543296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C5289-5CB2-F359-730C-7763576B4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51" y="1498600"/>
            <a:ext cx="4941293" cy="2590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BCF06-4916-EDE7-4E04-6DB3E071D0E8}"/>
              </a:ext>
            </a:extLst>
          </p:cNvPr>
          <p:cNvSpPr txBox="1">
            <a:spLocks/>
          </p:cNvSpPr>
          <p:nvPr/>
        </p:nvSpPr>
        <p:spPr>
          <a:xfrm>
            <a:off x="1016000" y="1447801"/>
            <a:ext cx="5649976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Class 1 Strong Recommendation</a:t>
            </a:r>
          </a:p>
          <a:p>
            <a:pPr marL="0" indent="0">
              <a:buNone/>
            </a:pPr>
            <a:r>
              <a:rPr lang="en-US" sz="2200" dirty="0"/>
              <a:t>The two-thumb encircling hands and one-hand methods replace the traditional two-finger approach, improving compression consistency and depth.</a:t>
            </a:r>
            <a:br>
              <a:rPr lang="en-US" sz="2133" dirty="0"/>
            </a:b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76824-BF41-58B8-1E32-CE467A3DC0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011"/>
          <a:stretch>
            <a:fillRect/>
          </a:stretch>
        </p:blipFill>
        <p:spPr>
          <a:xfrm>
            <a:off x="6226469" y="3970229"/>
            <a:ext cx="3120731" cy="194797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BF34E-46B9-F60E-2EC4-A54FF5BE5066}"/>
              </a:ext>
            </a:extLst>
          </p:cNvPr>
          <p:cNvSpPr txBox="1"/>
          <p:nvPr/>
        </p:nvSpPr>
        <p:spPr>
          <a:xfrm>
            <a:off x="1016000" y="3273792"/>
            <a:ext cx="482701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200" dirty="0"/>
            </a:br>
            <a:r>
              <a:rPr lang="en-US" sz="2000" dirty="0"/>
              <a:t>→ </a:t>
            </a:r>
            <a:r>
              <a:rPr lang="en-US" sz="2000" i="1" u="sng" dirty="0">
                <a:solidFill>
                  <a:srgbClr val="00B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 Infant Manikins</a:t>
            </a:r>
            <a:r>
              <a:rPr lang="en-US" sz="2000" i="1" dirty="0">
                <a:solidFill>
                  <a:srgbClr val="00B050"/>
                </a:solidFill>
              </a:rPr>
              <a:t> </a:t>
            </a:r>
            <a:r>
              <a:rPr lang="en-US" sz="2000" i="1" dirty="0"/>
              <a:t>support both updated techniques with </a:t>
            </a:r>
            <a:r>
              <a:rPr lang="en-US" sz="2000" b="1" i="1" dirty="0"/>
              <a:t>accurate resistance </a:t>
            </a:r>
            <a:r>
              <a:rPr lang="en-US" sz="2000" i="1" dirty="0"/>
              <a:t>and </a:t>
            </a:r>
            <a:r>
              <a:rPr lang="en-US" sz="2000" b="1" i="1" dirty="0"/>
              <a:t>feedback</a:t>
            </a:r>
            <a:r>
              <a:rPr lang="en-US" sz="2000" i="1" dirty="0"/>
              <a:t>. </a:t>
            </a:r>
            <a:br>
              <a:rPr lang="en-US" sz="2000" i="1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488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83863-97D4-6173-4B1A-7E932CA7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89DC7-A41B-599C-2682-D9492158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Disparities in Education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996A8F-24CC-62E1-4C02-CC59CDC0FEED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6BE16BF2-15F0-39B1-0F6E-0BECDE04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A7AE1B-B0A4-350E-5B47-7737769534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159F5-89B4-0235-3B24-77157FBB5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51" y="1498600"/>
            <a:ext cx="4941293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7FABF-395A-E592-FC3A-6D7CE7E9D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3983531"/>
            <a:ext cx="3102955" cy="200152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D9CD1B-7B73-DB2F-996A-617A4B647845}"/>
              </a:ext>
            </a:extLst>
          </p:cNvPr>
          <p:cNvSpPr txBox="1">
            <a:spLocks/>
          </p:cNvSpPr>
          <p:nvPr/>
        </p:nvSpPr>
        <p:spPr>
          <a:xfrm>
            <a:off x="1016001" y="1447801"/>
            <a:ext cx="5079999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Class 1 Strong Recommendation</a:t>
            </a:r>
          </a:p>
          <a:p>
            <a:pPr marL="0" indent="0">
              <a:buNone/>
            </a:pPr>
            <a:r>
              <a:rPr lang="en-US" sz="2200" dirty="0"/>
              <a:t>Studies show disparities in CPR response rates between men and women, highlighting the need for balanced gender representation in training.</a:t>
            </a:r>
            <a:br>
              <a:rPr lang="en-US" sz="2133" dirty="0"/>
            </a:br>
            <a:br>
              <a:rPr lang="en-US" sz="2133" dirty="0"/>
            </a:br>
            <a:r>
              <a:rPr lang="en-US" sz="2000" dirty="0"/>
              <a:t>→ </a:t>
            </a:r>
            <a:r>
              <a:rPr lang="en-US" sz="2000" i="1" dirty="0">
                <a:solidFill>
                  <a:srgbClr val="00B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PRESTAN Female Manikin,</a:t>
            </a:r>
            <a:r>
              <a:rPr lang="en-US" sz="2000" i="1" dirty="0">
                <a:solidFill>
                  <a:srgbClr val="00B050"/>
                </a:solidFill>
              </a:rPr>
              <a:t> </a:t>
            </a:r>
            <a:r>
              <a:rPr lang="en-US" sz="2000" i="1" dirty="0"/>
              <a:t>available in </a:t>
            </a:r>
            <a:r>
              <a:rPr lang="en-US" sz="2000" b="1" i="1" dirty="0"/>
              <a:t>medium </a:t>
            </a:r>
            <a:r>
              <a:rPr lang="en-US" sz="2000" i="1" dirty="0"/>
              <a:t>and </a:t>
            </a:r>
            <a:r>
              <a:rPr lang="en-US" sz="2000" b="1" i="1" dirty="0"/>
              <a:t>dark </a:t>
            </a:r>
            <a:r>
              <a:rPr lang="en-US" sz="2000" i="1" dirty="0"/>
              <a:t>skin tones, promotes gender balance and helps </a:t>
            </a:r>
            <a:r>
              <a:rPr lang="en-US" sz="2000" b="1" i="1" dirty="0"/>
              <a:t>address CPR disparities </a:t>
            </a:r>
            <a:r>
              <a:rPr lang="en-US" sz="2000" i="1" dirty="0"/>
              <a:t>between men and women.</a:t>
            </a:r>
            <a:br>
              <a:rPr lang="en-US" sz="2133" i="1" dirty="0"/>
            </a:b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243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64F2E-093E-8E21-B579-816DC18C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12" b="6358"/>
          <a:stretch/>
        </p:blipFill>
        <p:spPr>
          <a:xfrm>
            <a:off x="6024880" y="1426505"/>
            <a:ext cx="6167120" cy="4400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9502-5807-43EF-94AF-1F9C466C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8" y="1531474"/>
            <a:ext cx="6501382" cy="42896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Overview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Offering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Recent Introductions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AHA Guidelines Update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Additional Resources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6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B62FA-C4DC-987C-2C71-AE786AD4A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5873F-F5B6-B34F-6C7B-E8C8E7C2F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CPR Training in School Children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34983D-CA84-7FE1-24D0-FE4CCD85A7A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7A72C28D-1990-058F-2C59-3240AD80B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0255CD-9EFD-6FC9-6451-3BEAE1A78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FA3428-5E65-A52F-B504-9920F6891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51" y="1498600"/>
            <a:ext cx="4941293" cy="2590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98FEC8-118C-36BB-2B90-C41411B7E398}"/>
              </a:ext>
            </a:extLst>
          </p:cNvPr>
          <p:cNvSpPr txBox="1">
            <a:spLocks/>
          </p:cNvSpPr>
          <p:nvPr/>
        </p:nvSpPr>
        <p:spPr>
          <a:xfrm>
            <a:off x="1016000" y="1447800"/>
            <a:ext cx="6527800" cy="48807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Class 1 Strong Recommendation </a:t>
            </a:r>
          </a:p>
          <a:p>
            <a:pPr marL="0" indent="0">
              <a:buNone/>
            </a:pPr>
            <a:r>
              <a:rPr lang="en-US" sz="2133" dirty="0"/>
              <a:t>The AHA now recommends introducing CPR training to children younger than 12 years old</a:t>
            </a:r>
            <a:r>
              <a:rPr lang="en-US" sz="2133" i="1" dirty="0"/>
              <a:t> </a:t>
            </a:r>
            <a:r>
              <a:rPr lang="en-US" sz="2133" dirty="0"/>
              <a:t>to help build confidence and willingness to act as future lay rescuers.</a:t>
            </a:r>
            <a:endParaRPr lang="en-US" sz="2133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ABB21-1258-84ED-AC57-61649B33C7F5}"/>
              </a:ext>
            </a:extLst>
          </p:cNvPr>
          <p:cNvSpPr txBox="1"/>
          <p:nvPr/>
        </p:nvSpPr>
        <p:spPr>
          <a:xfrm>
            <a:off x="1066800" y="3073400"/>
            <a:ext cx="5130800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i="1" dirty="0"/>
              <a:t>→ The </a:t>
            </a:r>
            <a:r>
              <a:rPr lang="en-US" sz="1867" i="1" dirty="0">
                <a:solidFill>
                  <a:srgbClr val="00B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 Ultralite Manikin</a:t>
            </a:r>
            <a:r>
              <a:rPr lang="en-US" sz="1867" i="1" dirty="0">
                <a:solidFill>
                  <a:srgbClr val="00B050"/>
                </a:solidFill>
              </a:rPr>
              <a:t> </a:t>
            </a:r>
            <a:r>
              <a:rPr lang="en-US" sz="1867" i="1" dirty="0"/>
              <a:t>offers a compact, lightweight, and affordable solution for large-group or mobile CPR instruction—making it easier than ever to bring lifesaving training to </a:t>
            </a:r>
            <a:r>
              <a:rPr lang="en-US" sz="1867" b="1" i="1" dirty="0"/>
              <a:t>schools and community programs</a:t>
            </a:r>
            <a:r>
              <a:rPr lang="en-US" sz="1867" i="1" dirty="0"/>
              <a:t>.</a:t>
            </a:r>
            <a:br>
              <a:rPr lang="en-US" sz="1867" dirty="0"/>
            </a:br>
            <a:br>
              <a:rPr lang="en-US" sz="1867" dirty="0"/>
            </a:br>
            <a:endParaRPr lang="en-US" sz="1867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8A9331-01AD-B4D1-0BD1-8805876B26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745"/>
          <a:stretch>
            <a:fillRect/>
          </a:stretch>
        </p:blipFill>
        <p:spPr>
          <a:xfrm>
            <a:off x="6253588" y="3983531"/>
            <a:ext cx="3103104" cy="200152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05898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57584-DA73-B588-8F35-7DC4D7C38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D2248-829F-554B-8103-4FBC372A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Lay Rescuer Willingness to Perform CPR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DB204E-7F6E-1D33-1AC0-F5ECA5CF55E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E8B2DC60-9BDD-D982-1F83-C3CCFA16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D0F8F4-0E03-E120-A519-7ECA1E79B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9781A0-33B7-3687-C179-76EE4A78F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51" y="1498600"/>
            <a:ext cx="4941293" cy="259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F95EF9-3B40-857E-1A83-FB89F0F0CA1B}"/>
              </a:ext>
            </a:extLst>
          </p:cNvPr>
          <p:cNvSpPr txBox="1"/>
          <p:nvPr/>
        </p:nvSpPr>
        <p:spPr>
          <a:xfrm>
            <a:off x="1066800" y="3073400"/>
            <a:ext cx="5130800" cy="210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i="1" dirty="0"/>
              <a:t>→ The </a:t>
            </a:r>
            <a:r>
              <a:rPr lang="en-US" sz="1867" i="1" dirty="0">
                <a:solidFill>
                  <a:srgbClr val="00B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 Ultralite Manikin</a:t>
            </a:r>
            <a:r>
              <a:rPr lang="en-US" sz="1867" i="1" dirty="0">
                <a:solidFill>
                  <a:srgbClr val="00B050"/>
                </a:solidFill>
              </a:rPr>
              <a:t> </a:t>
            </a:r>
            <a:r>
              <a:rPr lang="en-US" sz="1867" i="1" dirty="0"/>
              <a:t>offers a compact, lightweight, and affordable solution for large-group or mobile CPR instruction—making it easier than ever to bring lifesaving training to </a:t>
            </a:r>
            <a:r>
              <a:rPr lang="en-US" sz="1867" b="1" i="1" dirty="0"/>
              <a:t>schools and community programs</a:t>
            </a:r>
            <a:r>
              <a:rPr lang="en-US" sz="1867" i="1" dirty="0"/>
              <a:t>.</a:t>
            </a:r>
            <a:br>
              <a:rPr lang="en-US" sz="1867" dirty="0"/>
            </a:br>
            <a:br>
              <a:rPr lang="en-US" sz="1867" dirty="0"/>
            </a:br>
            <a:endParaRPr lang="en-US" sz="1867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D17BDB-00F7-91E5-8315-1B2165FDCE38}"/>
              </a:ext>
            </a:extLst>
          </p:cNvPr>
          <p:cNvSpPr txBox="1">
            <a:spLocks/>
          </p:cNvSpPr>
          <p:nvPr/>
        </p:nvSpPr>
        <p:spPr>
          <a:xfrm>
            <a:off x="1016000" y="1447800"/>
            <a:ext cx="5943601" cy="48807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Class 2a Moderate Recommendation</a:t>
            </a:r>
          </a:p>
          <a:p>
            <a:pPr marL="0" indent="0">
              <a:buNone/>
            </a:pPr>
            <a:r>
              <a:rPr lang="en-US" sz="2133" dirty="0"/>
              <a:t>Promoting Hands-Only CPR through mass training and community initiatives can increase lay rescuer willingness to act in emergencies.</a:t>
            </a:r>
          </a:p>
          <a:p>
            <a:pPr marL="0" indent="0">
              <a:buNone/>
            </a:pPr>
            <a:r>
              <a:rPr lang="en-US" sz="2867" dirty="0"/>
              <a:t> </a:t>
            </a:r>
            <a:endParaRPr lang="en-US" sz="2867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0FE2C-549E-63E5-4840-58F95D33A0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745"/>
          <a:stretch>
            <a:fillRect/>
          </a:stretch>
        </p:blipFill>
        <p:spPr>
          <a:xfrm>
            <a:off x="6253588" y="3983531"/>
            <a:ext cx="3103104" cy="200152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631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7AF9C-F0E0-0839-B540-8A8FE0F0D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D9CA-B991-BD71-D63E-F43362677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Opioid Overdose Training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060200-83E0-9312-3184-375A0FD80189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BE045C17-1C76-C0A9-3C66-1C22A270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BDB248-6808-591B-DE59-BE19583D90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611935-1A10-1F7F-7B10-003648E6B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51" y="1498600"/>
            <a:ext cx="4941293" cy="25908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D55325-61EB-667F-9F3B-C732A6A5BB61}"/>
              </a:ext>
            </a:extLst>
          </p:cNvPr>
          <p:cNvSpPr txBox="1">
            <a:spLocks/>
          </p:cNvSpPr>
          <p:nvPr/>
        </p:nvSpPr>
        <p:spPr>
          <a:xfrm>
            <a:off x="1016001" y="1447801"/>
            <a:ext cx="5228444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Class 1 Strong Recommendation</a:t>
            </a:r>
          </a:p>
          <a:p>
            <a:pPr marL="0" indent="0">
              <a:buNone/>
            </a:pPr>
            <a:r>
              <a:rPr lang="en-US" sz="2200" dirty="0"/>
              <a:t>The 2025 Guidelines expand training guidance for naloxone (NARCAN) use and emphasize lay rescuer readiness.</a:t>
            </a:r>
            <a:br>
              <a:rPr lang="en-US" sz="2133" dirty="0"/>
            </a:br>
            <a:br>
              <a:rPr lang="en-US" sz="2133" dirty="0"/>
            </a:br>
            <a:r>
              <a:rPr lang="en-US" sz="2000" dirty="0"/>
              <a:t>→ The </a:t>
            </a:r>
            <a:r>
              <a:rPr lang="en-US" sz="2000" i="1" dirty="0">
                <a:solidFill>
                  <a:srgbClr val="00B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 PRO+ Head</a:t>
            </a:r>
            <a:r>
              <a:rPr lang="en-US" sz="2000" i="1" dirty="0">
                <a:solidFill>
                  <a:srgbClr val="00B050"/>
                </a:solidFill>
              </a:rPr>
              <a:t> </a:t>
            </a:r>
            <a:r>
              <a:rPr lang="en-US" sz="2000" b="1" i="1" dirty="0"/>
              <a:t>supports</a:t>
            </a:r>
            <a:r>
              <a:rPr lang="en-US" sz="2000" i="1" dirty="0"/>
              <a:t> </a:t>
            </a:r>
            <a:r>
              <a:rPr lang="en-US" sz="2000" b="1" i="1" dirty="0"/>
              <a:t>NARCAN</a:t>
            </a:r>
            <a:r>
              <a:rPr lang="en-US" sz="2000" i="1" dirty="0"/>
              <a:t>, OPA, and NPA training devices, helping instructors teach effective opioid overdose response.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02CFC-E31F-B4D4-87C1-F99F963AFD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1772"/>
          <a:stretch>
            <a:fillRect/>
          </a:stretch>
        </p:blipFill>
        <p:spPr>
          <a:xfrm>
            <a:off x="6248401" y="3983530"/>
            <a:ext cx="3095459" cy="204044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6040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3E1D6-69B6-8762-CF2A-9D2D114D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F383-F2AD-74BF-8F2F-A41D44290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Ventilation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D5B22C-6154-A9EA-6AAC-CFAEBBDF09DA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7BF0BB3-9EF7-DBE0-5722-56679484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F7E8A9-8FE2-8CEA-D76A-E15DB38CCD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88936-0E2C-DB7D-4015-656785411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51" y="1498600"/>
            <a:ext cx="4941293" cy="2590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1D3E8B-461B-0E37-E876-63B1ED97B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1" y="4004766"/>
            <a:ext cx="3095459" cy="207549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1048BC-6CC4-111C-96BB-46280DA75CAB}"/>
              </a:ext>
            </a:extLst>
          </p:cNvPr>
          <p:cNvSpPr txBox="1">
            <a:spLocks/>
          </p:cNvSpPr>
          <p:nvPr/>
        </p:nvSpPr>
        <p:spPr>
          <a:xfrm>
            <a:off x="1016001" y="1447801"/>
            <a:ext cx="5768847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Class 2a Moderate Recommendation</a:t>
            </a:r>
          </a:p>
          <a:p>
            <a:pPr marL="0" indent="0">
              <a:buNone/>
            </a:pPr>
            <a:r>
              <a:rPr lang="en-US" sz="2200" dirty="0"/>
              <a:t>The 2025 AHA Guidelines reinforce the importance of delivering effective ventilations with visible chest rise during adult cardiac arrest. </a:t>
            </a:r>
            <a:endParaRPr lang="en-US" sz="2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946E18-E87B-B397-181F-6E695FDAAD4D}"/>
              </a:ext>
            </a:extLst>
          </p:cNvPr>
          <p:cNvSpPr txBox="1">
            <a:spLocks/>
          </p:cNvSpPr>
          <p:nvPr/>
        </p:nvSpPr>
        <p:spPr>
          <a:xfrm>
            <a:off x="1016000" y="3243261"/>
            <a:ext cx="5448808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→ The</a:t>
            </a:r>
            <a:r>
              <a:rPr lang="en-US" sz="2000" i="1" dirty="0">
                <a:solidFill>
                  <a:srgbClr val="00B050"/>
                </a:solidFill>
              </a:rPr>
              <a:t> </a:t>
            </a:r>
            <a:r>
              <a:rPr lang="en-US" sz="2000" i="1" dirty="0">
                <a:solidFill>
                  <a:srgbClr val="00B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 Series 2000 manikins</a:t>
            </a:r>
            <a:r>
              <a:rPr lang="en-US" sz="2000" i="1" dirty="0">
                <a:solidFill>
                  <a:srgbClr val="00B050"/>
                </a:solidFill>
              </a:rPr>
              <a:t> </a:t>
            </a:r>
            <a:r>
              <a:rPr lang="en-US" sz="2000" i="1" dirty="0"/>
              <a:t>provide real-time </a:t>
            </a:r>
            <a:r>
              <a:rPr lang="en-US" sz="2000" b="1" i="1" dirty="0"/>
              <a:t>ventilation feedback </a:t>
            </a:r>
            <a:r>
              <a:rPr lang="en-US" sz="2000" i="1" dirty="0"/>
              <a:t>through the </a:t>
            </a:r>
            <a:r>
              <a:rPr lang="en-US" sz="2000" i="1" dirty="0">
                <a:solidFill>
                  <a:srgbClr val="00B05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 CPR Feedback App</a:t>
            </a:r>
            <a:r>
              <a:rPr lang="en-US" sz="2000" i="1" dirty="0"/>
              <a:t>, allowing instructors and learners to </a:t>
            </a:r>
            <a:r>
              <a:rPr lang="en-US" sz="2000" b="1" i="1" dirty="0"/>
              <a:t>monitor breath volume </a:t>
            </a:r>
            <a:r>
              <a:rPr lang="en-US" sz="2000" i="1" dirty="0"/>
              <a:t>— helping ensure ventilations meet guideline recommendations and support high-quality CPR performance.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612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4ED0C-216D-0D04-B0F3-7ABEFF3E9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F994C-09E5-5854-B394-CE94B375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b="1" dirty="0"/>
              <a:t>Reporting Chest Compression Fraction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6B0A68-B380-ABAA-73A7-FAB95C77F222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19196980-8F0A-F663-86E4-20A629315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C01AA0-105B-1052-DF55-5AD2425B72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853BF-038B-8EAD-D712-B34AEA2B3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751" y="1498600"/>
            <a:ext cx="4941293" cy="25908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082919-EF7E-F7A0-CF6F-D4A0C57C526F}"/>
              </a:ext>
            </a:extLst>
          </p:cNvPr>
          <p:cNvSpPr txBox="1">
            <a:spLocks/>
          </p:cNvSpPr>
          <p:nvPr/>
        </p:nvSpPr>
        <p:spPr>
          <a:xfrm>
            <a:off x="1016000" y="1447801"/>
            <a:ext cx="5878575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Required on ACLS Course Roster</a:t>
            </a:r>
          </a:p>
          <a:p>
            <a:pPr marL="0" indent="0">
              <a:buNone/>
            </a:pPr>
            <a:r>
              <a:rPr lang="en-US" sz="2200" dirty="0"/>
              <a:t>The 2025 AHA Guidelines now require chest compression fraction to be reported on the ACLS Course Roster, reinforcing the importance of high-quality compressions during resuscitation training.</a:t>
            </a:r>
            <a:endParaRPr lang="en-US" sz="2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43D861-E2C4-BE8F-7831-1ABCBAEA7054}"/>
              </a:ext>
            </a:extLst>
          </p:cNvPr>
          <p:cNvSpPr txBox="1">
            <a:spLocks/>
          </p:cNvSpPr>
          <p:nvPr/>
        </p:nvSpPr>
        <p:spPr>
          <a:xfrm>
            <a:off x="1016001" y="3983925"/>
            <a:ext cx="554495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→ The</a:t>
            </a:r>
            <a:r>
              <a:rPr lang="en-US" sz="2000" dirty="0"/>
              <a:t> </a:t>
            </a:r>
            <a:r>
              <a:rPr lang="en-US" sz="2000" i="1" dirty="0">
                <a:solidFill>
                  <a:srgbClr val="00B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 Series 2000 manikins</a:t>
            </a:r>
            <a:r>
              <a:rPr lang="en-US" sz="2000" b="1" i="1" dirty="0">
                <a:solidFill>
                  <a:srgbClr val="00B050"/>
                </a:solidFill>
              </a:rPr>
              <a:t> </a:t>
            </a:r>
            <a:r>
              <a:rPr lang="en-US" sz="2000" i="1" dirty="0"/>
              <a:t>provide real-time</a:t>
            </a:r>
            <a:r>
              <a:rPr lang="en-US" sz="2000" b="1" i="1" dirty="0"/>
              <a:t> Chest Compression Fraction (CCF) feedback </a:t>
            </a:r>
            <a:r>
              <a:rPr lang="en-US" sz="2000" i="1" dirty="0"/>
              <a:t>through the </a:t>
            </a:r>
            <a:r>
              <a:rPr lang="en-US" sz="2000" i="1" dirty="0">
                <a:solidFill>
                  <a:srgbClr val="00B05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PRESTAN CPR Feedback App</a:t>
            </a:r>
            <a:r>
              <a:rPr lang="en-US" sz="2000" i="1" dirty="0"/>
              <a:t>, allowing instructors and participants to accurately measure and report performance metrics required for compliance.</a:t>
            </a:r>
            <a:endParaRPr lang="en-US" sz="2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3F83C0-D1C9-2E40-F5C4-4169F3F599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00" y="4004349"/>
            <a:ext cx="2991574" cy="20635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07076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E7B5-9338-65FC-94A8-B4ED79261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93A1-79A5-E95E-3C49-38663CD4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Additional Resources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8A1EC7-F71C-CFB4-38AA-DC8FE684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0AA371-26F1-6A48-3A73-E4A862976D8C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FB66FD-8B9F-9F5F-CF24-BDE3B3A52FDB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50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1E161C-B285-CB33-F004-B68D3E064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59099"/>
            <a:ext cx="5805888" cy="402287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28268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Website &amp; AHA Updates Landing Page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D71CE-F70C-8A0C-0AF5-051981AD1D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56" y="1467158"/>
            <a:ext cx="5327998" cy="392368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0C01C6-4884-5B49-FEF6-C2D3F4124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256" y="4216955"/>
            <a:ext cx="5327997" cy="176501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680605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3148271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8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7DA2B-406F-0106-26FD-D6EC2CC36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A35D47D-0C26-52C8-1747-B305DAE4D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397" y="1419020"/>
            <a:ext cx="3469761" cy="306947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9E8693-C263-DA70-D270-2D4A30C3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5A4BD-B96C-1922-ADCB-07F0A1ADB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8" y="1531474"/>
            <a:ext cx="5417976" cy="42896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Founded in 2004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Headquarters located in Ohio, USA 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Customers in 80+ countries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Design and manufacture PRESTAN CPR Manikins &amp; AED Trainers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products are sold through Authorized Distributors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All CPR Training Manikins are           Made In The USA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149F9E-D937-90DA-BD47-C90DFDBFDF5A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B83670DB-9440-E1C2-CBCA-2E9A52F2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270C14-08A6-D35A-A94F-353F35062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C91CBA-834B-37B2-9814-F9C133B7CC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422" y="3092741"/>
            <a:ext cx="3302148" cy="307661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03870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66" y="365129"/>
            <a:ext cx="11292239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is Committed to </a:t>
            </a:r>
            <a:r>
              <a:rPr lang="en-US" b="1" i="1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F924C-D2CA-43B2-89D2-41DF41302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2853"/>
            <a:ext cx="7759761" cy="4667249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Students </a:t>
            </a:r>
          </a:p>
          <a:p>
            <a:pPr lvl="1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provide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simple, immediate feedback</a:t>
            </a: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realistic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CPR training manikin and AED trainer designs </a:t>
            </a:r>
          </a:p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Instructors 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durable, affordable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products 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easy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setup &amp; clean;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compact &amp; lightweight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transport</a:t>
            </a:r>
          </a:p>
          <a:p>
            <a:r>
              <a:rPr lang="en-US" sz="3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Distributors &amp; Sub-Distributors</a:t>
            </a: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extension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of PRESTAN Sales, Marketing &amp; Customer Service teams</a:t>
            </a:r>
          </a:p>
          <a:p>
            <a:pPr lvl="1"/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support and enable industry growth through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strategic partnership</a:t>
            </a:r>
            <a:endParaRPr lang="en-US" sz="20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b="1" i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long term investment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new product development </a:t>
            </a:r>
          </a:p>
          <a:p>
            <a:pPr lvl="1"/>
            <a:endParaRPr lang="en-US" sz="2600" b="1" i="1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endParaRPr lang="en-US" sz="60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75DDB982-D5B7-48B1-9923-925E7533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AA2A3-2C1B-B438-0F02-0AB3E115B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441" y="3621998"/>
            <a:ext cx="3258226" cy="2566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D8016-4234-40DC-91F5-DFEB24208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89" y="1431999"/>
            <a:ext cx="3271183" cy="2448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7290E-5228-40DE-A58B-9B09384116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Offering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3" y="2478843"/>
            <a:ext cx="5036039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17F51-4D46-44DC-BF36-FD6B6F440565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91FD2-88C3-43BA-8976-A61EBEEACB9C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14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29F3907-EAEA-4AB5-8783-4C221226B33A}"/>
              </a:ext>
            </a:extLst>
          </p:cNvPr>
          <p:cNvSpPr/>
          <p:nvPr/>
        </p:nvSpPr>
        <p:spPr>
          <a:xfrm>
            <a:off x="8969410" y="5597924"/>
            <a:ext cx="2784510" cy="25918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100000">
                <a:schemeClr val="accent6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Advanced CPR Training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B05408-67D3-B7D9-C15F-EC382480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96" y="2559245"/>
            <a:ext cx="1899071" cy="2003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21" y="36795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 Positioning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AA2FAF-B437-4E43-8CA2-3CF13F14325F}"/>
              </a:ext>
            </a:extLst>
          </p:cNvPr>
          <p:cNvCxnSpPr/>
          <p:nvPr/>
        </p:nvCxnSpPr>
        <p:spPr>
          <a:xfrm flipV="1">
            <a:off x="1121604" y="1747720"/>
            <a:ext cx="0" cy="38152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C3334C3-7FF1-42B6-990E-1C2C0E46CA5E}"/>
              </a:ext>
            </a:extLst>
          </p:cNvPr>
          <p:cNvSpPr txBox="1"/>
          <p:nvPr/>
        </p:nvSpPr>
        <p:spPr>
          <a:xfrm rot="16200000">
            <a:off x="147427" y="3236863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>
                <a:solidFill>
                  <a:schemeClr val="accent1">
                    <a:lumMod val="50000"/>
                  </a:schemeClr>
                </a:solidFill>
              </a:rPr>
              <a:t>Features &amp; Benefits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96485-1332-43D3-B4F5-9EF2C688A71A}"/>
              </a:ext>
            </a:extLst>
          </p:cNvPr>
          <p:cNvSpPr/>
          <p:nvPr/>
        </p:nvSpPr>
        <p:spPr>
          <a:xfrm>
            <a:off x="1121604" y="5298737"/>
            <a:ext cx="10632316" cy="2591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bg1"/>
                </a:solidFill>
              </a:rPr>
              <a:t>Basic CPR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99CD7-8F13-2EFA-B495-AC4B3B79ADDB}"/>
              </a:ext>
            </a:extLst>
          </p:cNvPr>
          <p:cNvSpPr txBox="1"/>
          <p:nvPr/>
        </p:nvSpPr>
        <p:spPr>
          <a:xfrm>
            <a:off x="2189102" y="3169527"/>
            <a:ext cx="9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Portable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E8964-A09E-1245-B551-C266A43A490F}"/>
              </a:ext>
            </a:extLst>
          </p:cNvPr>
          <p:cNvSpPr txBox="1"/>
          <p:nvPr/>
        </p:nvSpPr>
        <p:spPr>
          <a:xfrm>
            <a:off x="5759280" y="2025993"/>
            <a:ext cx="135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Professional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29455-D912-5ACD-A8E3-D5FEFA46BB0B}"/>
              </a:ext>
            </a:extLst>
          </p:cNvPr>
          <p:cNvSpPr txBox="1"/>
          <p:nvPr/>
        </p:nvSpPr>
        <p:spPr>
          <a:xfrm>
            <a:off x="9757043" y="1389412"/>
            <a:ext cx="11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Advanced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D55579-0AC9-44BE-80D7-3E8450FE08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297" y="2635620"/>
            <a:ext cx="2100785" cy="1811547"/>
          </a:xfrm>
          <a:prstGeom prst="rect">
            <a:avLst/>
          </a:prstGeom>
        </p:spPr>
      </p:pic>
      <p:pic>
        <p:nvPicPr>
          <p:cNvPr id="13" name="Picture 12" descr="A close-up of a medical device&#10;&#10;Description automatically generated">
            <a:extLst>
              <a:ext uri="{FF2B5EF4-FFF2-40B4-BE49-F238E27FC236}">
                <a16:creationId xmlns:a16="http://schemas.microsoft.com/office/drawing/2014/main" id="{26A5E72D-F41C-4E07-9350-0DA102955A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275" y="3629265"/>
            <a:ext cx="1260485" cy="1249128"/>
          </a:xfrm>
          <a:prstGeom prst="rect">
            <a:avLst/>
          </a:prstGeom>
        </p:spPr>
      </p:pic>
      <p:pic>
        <p:nvPicPr>
          <p:cNvPr id="14" name="Picture 13" descr="A mannequin with a baby dummy&#10;&#10;Description automatically generated">
            <a:extLst>
              <a:ext uri="{FF2B5EF4-FFF2-40B4-BE49-F238E27FC236}">
                <a16:creationId xmlns:a16="http://schemas.microsoft.com/office/drawing/2014/main" id="{713CDC39-8FF1-AF50-EF2D-1C96B7C0B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032" y="3538859"/>
            <a:ext cx="1490315" cy="1719876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383980F7-BEFC-57FF-AE5A-6658BA2F2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 descr="A close-up of a device&#10;&#10;Description automatically generated">
            <a:extLst>
              <a:ext uri="{FF2B5EF4-FFF2-40B4-BE49-F238E27FC236}">
                <a16:creationId xmlns:a16="http://schemas.microsoft.com/office/drawing/2014/main" id="{26D135ED-170D-76BC-CDFE-3629E03344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8"/>
          <a:stretch/>
        </p:blipFill>
        <p:spPr>
          <a:xfrm>
            <a:off x="4039347" y="2036282"/>
            <a:ext cx="1181858" cy="1326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23115-6034-9A14-242A-2200DC7F61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043" y="1693513"/>
            <a:ext cx="3011887" cy="21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39" grpId="0"/>
      <p:bldP spid="40" grpId="0" animBg="1"/>
      <p:bldP spid="3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FA7E2-031D-2FD5-E5B6-2FE06D509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C83B-1EF3-E2CF-60E0-A40606F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21" y="3679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Training Manikins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D7DCCA-596A-8B2B-AFBD-ACBD44A0033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B7F9492-3883-F166-9693-3D8AB258F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2B738-04D8-DD83-1714-F964CE3BC7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7A2E2C4B-8553-C5F4-2181-A77DBB27A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mannequin with a baby dummy&#10;&#10;Description automatically generated">
            <a:extLst>
              <a:ext uri="{FF2B5EF4-FFF2-40B4-BE49-F238E27FC236}">
                <a16:creationId xmlns:a16="http://schemas.microsoft.com/office/drawing/2014/main" id="{3C5A8C7F-7CB3-A266-CAFC-C6F90A5282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383" y="1754929"/>
            <a:ext cx="1490315" cy="1719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86E28-0F07-DBB5-ED58-4C075CA86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302" y="1618375"/>
            <a:ext cx="1899071" cy="2003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BDE2E-176A-5D7B-CDA2-59D62A826B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3517" y="1712116"/>
            <a:ext cx="2100785" cy="1811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F9A697-2FB0-FDBB-4025-EEAA5C422E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225" y="1618375"/>
            <a:ext cx="3011887" cy="217608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89A0D20-DD5D-23D7-F5F9-98972E572396}"/>
              </a:ext>
            </a:extLst>
          </p:cNvPr>
          <p:cNvSpPr/>
          <p:nvPr/>
        </p:nvSpPr>
        <p:spPr>
          <a:xfrm>
            <a:off x="7571232" y="4946904"/>
            <a:ext cx="460179" cy="694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D6680-68CE-02AE-0B26-FFCAAB43ECB4}"/>
              </a:ext>
            </a:extLst>
          </p:cNvPr>
          <p:cNvSpPr txBox="1"/>
          <p:nvPr/>
        </p:nvSpPr>
        <p:spPr>
          <a:xfrm>
            <a:off x="4212494" y="3851911"/>
            <a:ext cx="43906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002060"/>
                </a:solidFill>
              </a:rPr>
              <a:t>Professional</a:t>
            </a:r>
            <a:r>
              <a:rPr lang="en-US" b="1" i="1" dirty="0">
                <a:solidFill>
                  <a:srgbClr val="002060"/>
                </a:solidFill>
              </a:rPr>
              <a:t> – </a:t>
            </a:r>
            <a:r>
              <a:rPr lang="en-US" b="1" dirty="0">
                <a:solidFill>
                  <a:srgbClr val="002060"/>
                </a:solidFill>
              </a:rPr>
              <a:t>Professional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Fast, Simple Setup / Easy to Use &amp; Clean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Robust, Durable &amp;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Realistic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Gold Standard of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Stationary Single Location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Ideal for BLS, PALS, Heartsaver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D76F9-E800-BA51-FB1A-1A8DBAA2E2D1}"/>
              </a:ext>
            </a:extLst>
          </p:cNvPr>
          <p:cNvSpPr txBox="1"/>
          <p:nvPr/>
        </p:nvSpPr>
        <p:spPr>
          <a:xfrm>
            <a:off x="1131596" y="3847639"/>
            <a:ext cx="40682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002060"/>
                </a:solidFill>
              </a:rPr>
              <a:t>Portable</a:t>
            </a:r>
            <a:r>
              <a:rPr lang="en-US" b="1" i="1" dirty="0">
                <a:solidFill>
                  <a:srgbClr val="002060"/>
                </a:solidFill>
              </a:rPr>
              <a:t> – </a:t>
            </a:r>
            <a:r>
              <a:rPr lang="en-US" b="1" dirty="0">
                <a:solidFill>
                  <a:srgbClr val="002060"/>
                </a:solidFill>
              </a:rPr>
              <a:t>Ultralite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Compact &amp; Lightweight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Easy to Transport and Set-up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Durable &amp; Affordable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New Instructors / Starter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On-the-go / Large-scale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1:1 Student to Manikin Ratio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41550-BCFE-EFF2-F6B5-7AB8B84A54CB}"/>
              </a:ext>
            </a:extLst>
          </p:cNvPr>
          <p:cNvSpPr txBox="1"/>
          <p:nvPr/>
        </p:nvSpPr>
        <p:spPr>
          <a:xfrm>
            <a:off x="8126822" y="3851911"/>
            <a:ext cx="40682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002060"/>
                </a:solidFill>
              </a:rPr>
              <a:t>Advanced</a:t>
            </a:r>
            <a:r>
              <a:rPr lang="en-US" b="1" i="1" dirty="0">
                <a:solidFill>
                  <a:srgbClr val="002060"/>
                </a:solidFill>
              </a:rPr>
              <a:t> – </a:t>
            </a:r>
            <a:r>
              <a:rPr lang="en-US" b="1" dirty="0">
                <a:solidFill>
                  <a:srgbClr val="002060"/>
                </a:solidFill>
              </a:rPr>
              <a:t>Professional Series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Dual Purpose - Basic &amp; Advanced Feedback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Rate, Depth, Recoil, Ventilation, CCF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Up to Six Students Connect to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Supports Advanced Training at Low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Feedback via PRESTAN CPR Feedback App Elevates Training Experience</a:t>
            </a:r>
          </a:p>
        </p:txBody>
      </p:sp>
    </p:spTree>
    <p:extLst>
      <p:ext uri="{BB962C8B-B14F-4D97-AF65-F5344CB8AC3E}">
        <p14:creationId xmlns:p14="http://schemas.microsoft.com/office/powerpoint/2010/main" val="51275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2E450-4539-0554-100C-1047B70C0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7AB9A-753D-FE64-FB7C-71C219BF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21" y="3679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AED Trainers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C5B36F-1BE2-F808-3EA5-D0F2E60D356E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7D49BD61-A7EC-E2D1-277B-464B7CE2F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A49F4-6AC6-2E92-95D3-CAD08441D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3CB15220-FE04-F4C4-0B4D-1EB98CE4C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B6CD7-9EDF-CEDD-A021-98EC866FB4B3}"/>
              </a:ext>
            </a:extLst>
          </p:cNvPr>
          <p:cNvSpPr txBox="1"/>
          <p:nvPr/>
        </p:nvSpPr>
        <p:spPr>
          <a:xfrm>
            <a:off x="7732014" y="3569905"/>
            <a:ext cx="447522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002060"/>
                </a:solidFill>
              </a:rPr>
              <a:t>Professional </a:t>
            </a:r>
            <a:r>
              <a:rPr lang="en-US" b="1" i="1" dirty="0">
                <a:solidFill>
                  <a:srgbClr val="002060"/>
                </a:solidFill>
              </a:rPr>
              <a:t>– </a:t>
            </a:r>
            <a:r>
              <a:rPr lang="en-US" b="1" dirty="0">
                <a:solidFill>
                  <a:srgbClr val="002060"/>
                </a:solidFill>
              </a:rPr>
              <a:t>AED Professional Trainer 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Most Closely Resembles Branded AED Trainers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Customizable w/ Child Button, Dual Language, and Remote (Optional)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Robust, Durable &amp;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Gold Standard of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Stationary Single Location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Ideal for BLS, PALS, Heartsaver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388B4-9ED5-78CA-3AE0-1C1422A1D355}"/>
              </a:ext>
            </a:extLst>
          </p:cNvPr>
          <p:cNvSpPr txBox="1"/>
          <p:nvPr/>
        </p:nvSpPr>
        <p:spPr>
          <a:xfrm>
            <a:off x="4141619" y="3569905"/>
            <a:ext cx="385854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rgbClr val="002060"/>
                </a:solidFill>
              </a:rPr>
              <a:t>Portable</a:t>
            </a:r>
            <a:r>
              <a:rPr lang="en-US" b="1" i="1" dirty="0">
                <a:solidFill>
                  <a:srgbClr val="002060"/>
                </a:solidFill>
              </a:rPr>
              <a:t> – </a:t>
            </a:r>
            <a:r>
              <a:rPr lang="en-US" b="1" dirty="0">
                <a:solidFill>
                  <a:srgbClr val="002060"/>
                </a:solidFill>
              </a:rPr>
              <a:t>AED UltraTrainer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Compact, Lightweight, and Affordable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Customizable w/ Child Button &amp; Dual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Robust, Durable &amp;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New Instructors / Ideal Starter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On-the-go / Large-scale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1:1 Student Manikin Ratio</a:t>
            </a:r>
          </a:p>
        </p:txBody>
      </p:sp>
      <p:pic>
        <p:nvPicPr>
          <p:cNvPr id="13" name="Picture 12" descr="A close-up of a cpr&#10;&#10;AI-generated content may be incorrect.">
            <a:extLst>
              <a:ext uri="{FF2B5EF4-FFF2-40B4-BE49-F238E27FC236}">
                <a16:creationId xmlns:a16="http://schemas.microsoft.com/office/drawing/2014/main" id="{D5BB5F7B-3F31-33FE-16D7-F3AFA7247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289" y="1560981"/>
            <a:ext cx="1967596" cy="1921209"/>
          </a:xfrm>
          <a:prstGeom prst="rect">
            <a:avLst/>
          </a:prstGeom>
        </p:spPr>
      </p:pic>
      <p:pic>
        <p:nvPicPr>
          <p:cNvPr id="15" name="Picture 14" descr="A first aid kit with a blue bag and a white machine&#10;&#10;AI-generated content may be incorrect.">
            <a:extLst>
              <a:ext uri="{FF2B5EF4-FFF2-40B4-BE49-F238E27FC236}">
                <a16:creationId xmlns:a16="http://schemas.microsoft.com/office/drawing/2014/main" id="{427FF08B-5536-9E2E-A67D-FE28DA577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2782" y="1406485"/>
            <a:ext cx="1967596" cy="2075705"/>
          </a:xfrm>
          <a:prstGeom prst="rect">
            <a:avLst/>
          </a:prstGeom>
        </p:spPr>
      </p:pic>
      <p:pic>
        <p:nvPicPr>
          <p:cNvPr id="18" name="Picture 17" descr="A chart with green and white text&#10;&#10;AI-generated content may be incorrect.">
            <a:extLst>
              <a:ext uri="{FF2B5EF4-FFF2-40B4-BE49-F238E27FC236}">
                <a16:creationId xmlns:a16="http://schemas.microsoft.com/office/drawing/2014/main" id="{AFCF3B26-4038-CA89-0B03-97E76243B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315" y="1415126"/>
            <a:ext cx="3244068" cy="473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7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Recent Introductions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56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d8375a-aeec-4d3e-8d29-b75c5080d851" xsi:nil="true"/>
    <lcf76f155ced4ddcb4097134ff3c332f xmlns="fbd92a7d-674c-49ae-bb0c-bfbddee0ab9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88478CAB9C346BB3B8BCA081780F3" ma:contentTypeVersion="17" ma:contentTypeDescription="Create a new document." ma:contentTypeScope="" ma:versionID="25b639338cf10034d78276e6021e442a">
  <xsd:schema xmlns:xsd="http://www.w3.org/2001/XMLSchema" xmlns:xs="http://www.w3.org/2001/XMLSchema" xmlns:p="http://schemas.microsoft.com/office/2006/metadata/properties" xmlns:ns2="fbd92a7d-674c-49ae-bb0c-bfbddee0ab97" xmlns:ns3="abd8375a-aeec-4d3e-8d29-b75c5080d851" targetNamespace="http://schemas.microsoft.com/office/2006/metadata/properties" ma:root="true" ma:fieldsID="746337a5709981ddef459a06b2d1b54a" ns2:_="" ns3:_="">
    <xsd:import namespace="fbd92a7d-674c-49ae-bb0c-bfbddee0ab97"/>
    <xsd:import namespace="abd8375a-aeec-4d3e-8d29-b75c5080d8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92a7d-674c-49ae-bb0c-bfbddee0a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37c62f9-2635-4f1c-807d-ad32488149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8375a-aeec-4d3e-8d29-b75c5080d85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34102cf-0ccb-4293-a15b-9f949b408a27}" ma:internalName="TaxCatchAll" ma:showField="CatchAllData" ma:web="abd8375a-aeec-4d3e-8d29-b75c5080d8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7A2B22-9532-46B8-94E2-8E8FA41673F6}">
  <ds:schemaRefs>
    <ds:schemaRef ds:uri="http://schemas.openxmlformats.org/package/2006/metadata/core-properties"/>
    <ds:schemaRef ds:uri="abd8375a-aeec-4d3e-8d29-b75c5080d851"/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fbd92a7d-674c-49ae-bb0c-bfbddee0ab97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D4B5448-D641-4BE7-AA4E-1682759DE2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03335F-A0E9-437D-B775-041AD66FCD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d92a7d-674c-49ae-bb0c-bfbddee0ab97"/>
    <ds:schemaRef ds:uri="abd8375a-aeec-4d3e-8d29-b75c5080d8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16714</TotalTime>
  <Words>1166</Words>
  <Application>Microsoft Office PowerPoint</Application>
  <PresentationFormat>Widescreen</PresentationFormat>
  <Paragraphs>159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Agenda</vt:lpstr>
      <vt:lpstr>PRESTAN Products Overview</vt:lpstr>
      <vt:lpstr>PRESTAN is Committed to Building Confidence…</vt:lpstr>
      <vt:lpstr>Product Offering</vt:lpstr>
      <vt:lpstr>PRESTAN Product Positioning</vt:lpstr>
      <vt:lpstr>PRESTAN CPR Training Manikins</vt:lpstr>
      <vt:lpstr>PRESTAN AED Trainers</vt:lpstr>
      <vt:lpstr>Recent Introductions</vt:lpstr>
      <vt:lpstr>*NEW* PRESTAN Series 2000 Complete Offering</vt:lpstr>
      <vt:lpstr>*UPDATED* PRESTAN CPR Feedback App</vt:lpstr>
      <vt:lpstr>*NEW* PRESTAN PRO+ Manikin</vt:lpstr>
      <vt:lpstr>PRESTAN Professional Female Manikin</vt:lpstr>
      <vt:lpstr>*UPDATED* PRESTAN Instructor Kit</vt:lpstr>
      <vt:lpstr>AHA Guidelines Update</vt:lpstr>
      <vt:lpstr>AHA Guidelines Class of Recommendation</vt:lpstr>
      <vt:lpstr>Use of Feedback Devices During CPR Training</vt:lpstr>
      <vt:lpstr>Sequence of Resuscitation for Infants</vt:lpstr>
      <vt:lpstr>Disparities in Education</vt:lpstr>
      <vt:lpstr>CPR Training in School Children</vt:lpstr>
      <vt:lpstr>Lay Rescuer Willingness to Perform CPR</vt:lpstr>
      <vt:lpstr>Opioid Overdose Training</vt:lpstr>
      <vt:lpstr>Ventilation</vt:lpstr>
      <vt:lpstr>Reporting Chest Compression Fraction</vt:lpstr>
      <vt:lpstr>Additional Resources</vt:lpstr>
      <vt:lpstr>PRESTAN Website &amp; AHA Updates Landing Page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Benz</dc:creator>
  <cp:lastModifiedBy>Lindsay Benz</cp:lastModifiedBy>
  <cp:revision>11</cp:revision>
  <cp:lastPrinted>2023-06-15T16:48:14Z</cp:lastPrinted>
  <dcterms:created xsi:type="dcterms:W3CDTF">2019-11-19T18:07:49Z</dcterms:created>
  <dcterms:modified xsi:type="dcterms:W3CDTF">2025-12-12T15:08:27Z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0x0101005E288478CAB9C346BB3B8BCA081780F3</vt:lpwstr>
  </property>
  <property fmtid="{D5CDD505-2E9C-101B-9397-08002B2CF9AE}" pid="3" name="MediaServiceImageTags">
    <vt:lpwstr/>
  </property>
</Properties>
</file>