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3"/>
  </p:notesMasterIdLst>
  <p:sldIdLst>
    <p:sldId id="373" r:id="rId5"/>
    <p:sldId id="326" r:id="rId6"/>
    <p:sldId id="335" r:id="rId7"/>
    <p:sldId id="350" r:id="rId8"/>
    <p:sldId id="395" r:id="rId9"/>
    <p:sldId id="418" r:id="rId10"/>
    <p:sldId id="422" r:id="rId11"/>
    <p:sldId id="440" r:id="rId12"/>
    <p:sldId id="443" r:id="rId13"/>
    <p:sldId id="428" r:id="rId14"/>
    <p:sldId id="430" r:id="rId15"/>
    <p:sldId id="431" r:id="rId16"/>
    <p:sldId id="444" r:id="rId17"/>
    <p:sldId id="445" r:id="rId18"/>
    <p:sldId id="446" r:id="rId19"/>
    <p:sldId id="447" r:id="rId20"/>
    <p:sldId id="432" r:id="rId21"/>
    <p:sldId id="488" r:id="rId22"/>
    <p:sldId id="338" r:id="rId23"/>
    <p:sldId id="470" r:id="rId24"/>
    <p:sldId id="403" r:id="rId25"/>
    <p:sldId id="439" r:id="rId26"/>
    <p:sldId id="436" r:id="rId27"/>
    <p:sldId id="421" r:id="rId28"/>
    <p:sldId id="435" r:id="rId29"/>
    <p:sldId id="434" r:id="rId30"/>
    <p:sldId id="416" r:id="rId31"/>
    <p:sldId id="423" r:id="rId32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59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54" y="18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1289BF-54BE-4E24-9CD0-0D21B4A25BD4}" type="datetimeFigureOut">
              <a:rPr lang="en-US" smtClean="0"/>
              <a:t>1/9/2023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1098F9-1DED-4A58-9785-0CDD72FD9E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021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3A3A3A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The PRESTAN Infant Ultralite Manikin is now available.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340318-AFDA-4D11-B401-F01CD6414D1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061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4EF98-074B-40D2-ABF5-D01279F6D3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BF2539-B0AA-49A7-9CD0-51B486895A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4654A1-242D-4FE5-9EEB-F789FE6DD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BFCA91-14FE-4513-B486-0C48812B1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B06128-47C9-436A-BAC0-C8F0D6BA7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003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2829E-6D2B-47C6-85AE-EF13A453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B64865-E7AB-4D69-BF2D-72668E0DC8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847DC-4E05-47E1-868C-9B39C624C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AB6206-F64D-49F2-9321-737F1BF92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A18BA7-7F1A-4857-B5E7-096EFFC9A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745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889750-2711-401C-B8E0-01FF303F9D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3E9F1-6168-416C-AED6-E797ED1A15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18F370-4095-428E-862C-FAC6614D7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66D029-81FC-48C0-A872-54444321B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9ABBB4-156D-4997-8C7E-0661FE180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926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7C08A3-8041-4619-BAF3-31AC3693E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CC2F3E-230D-4D4B-AFEA-91201BFFDD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8B6CDD-6E29-4366-8E04-00EA9877A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2B9FF8-A15A-4B5C-9A0F-13800913B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ADF9CE-9C1D-469A-945F-B4D750331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761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7B95A1-4EBF-4B8F-A85D-CE573A7F1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41BE23-E69F-4154-95EC-2D59B674CD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5640D-F310-41EA-8188-D398155AC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27458F-01D0-4F77-9194-639DAEF1F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EF02DF-0D3E-4F4F-9572-773BB5120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785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9F221-D9C6-4804-BEE7-B17F8C91DD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07AC5-B4F9-401F-815E-1874EBA50C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86FC62-574F-44C6-878B-0B81D98D36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D59D-7321-404A-B944-9D780DD51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3B0B83-E4E6-4302-B07C-5873C18B1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177384-84D4-45A0-B2EB-1886B9DB0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878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F88D-FCBD-429D-AF3B-019C64D78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710F6F-FC39-4E08-8AFD-C6F8D411A4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1B916C-F990-4C29-92E6-D5CDC0EACD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0CE014-C5E6-4038-9A81-9B9105B03A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776CC0-CE8B-4F16-9CA1-AC3033BF79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625273-1CAC-4C3D-9D66-CE620DF32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A97244-699C-4A04-B531-2CFC1F1E1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BEEA286-36EA-4E11-B46E-7DE968914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532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AE91A-B86F-40A9-B39E-75261E885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FCCC71-80F7-4F4E-AEB6-C2435A2DF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F9C86C-42EF-487A-B320-1147BEBC8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74E64C-2186-4070-84AD-07D042729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680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2EE02E5-FC41-42D2-B546-BDF138E4D3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4D268FC-6595-4AC5-BD6B-CF81191E8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B27472-4E9F-4F6A-8BB4-4E88EF96A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985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FF2CD-4291-4AEB-B2A4-96651AD07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EDCE1-8F84-4675-8AEC-34EC45C8C0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F0460C-43F5-4810-8343-D5A9E9C264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494029-F01C-4989-B29D-932065E40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E9B95D-563C-4AB9-A9D0-A38EB16C8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D3E813-4990-4713-A29E-E8681F84E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993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3FDCE-0744-4AA2-A389-E9981A2F6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F1352E6-3699-4C8B-AAE8-E965D346F5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5A374D-1099-4130-B874-2780D92CAC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2B256D-F902-4FAF-889C-6EB3B46D6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78A3F9-D71F-4214-B47E-D1156DFC2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D407DB-5725-4970-B094-B5F57D91E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02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9EFDC0-2831-4B2A-BB57-4CE818F2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B59723-EA71-4A97-BCC4-DD7C4352F6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57E67F-FFAE-4054-9734-5099501221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0A507-9A93-4C0A-89A0-5A4B83982FA6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794191-0E12-43BC-B738-8A6E223146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D9374-F0EB-4218-A402-7D253B8F67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398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7.jpeg"/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12" Type="http://schemas.openxmlformats.org/officeDocument/2006/relationships/image" Target="../media/image3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3.jpeg"/><Relationship Id="rId5" Type="http://schemas.openxmlformats.org/officeDocument/2006/relationships/image" Target="../media/image24.png"/><Relationship Id="rId10" Type="http://schemas.openxmlformats.org/officeDocument/2006/relationships/image" Target="../media/image35.jpeg"/><Relationship Id="rId4" Type="http://schemas.openxmlformats.org/officeDocument/2006/relationships/image" Target="../media/image23.png"/><Relationship Id="rId9" Type="http://schemas.openxmlformats.org/officeDocument/2006/relationships/image" Target="../media/image34.jpeg"/><Relationship Id="rId1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40.jpeg"/><Relationship Id="rId7" Type="http://schemas.openxmlformats.org/officeDocument/2006/relationships/image" Target="../media/image43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png"/><Relationship Id="rId5" Type="http://schemas.openxmlformats.org/officeDocument/2006/relationships/image" Target="../media/image4.png"/><Relationship Id="rId10" Type="http://schemas.openxmlformats.org/officeDocument/2006/relationships/image" Target="../media/image45.jpeg"/><Relationship Id="rId4" Type="http://schemas.openxmlformats.org/officeDocument/2006/relationships/image" Target="../media/image41.jpeg"/><Relationship Id="rId9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47.jpeg"/><Relationship Id="rId7" Type="http://schemas.openxmlformats.org/officeDocument/2006/relationships/image" Target="../media/image3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10" Type="http://schemas.openxmlformats.org/officeDocument/2006/relationships/image" Target="../media/image52.jpeg"/><Relationship Id="rId4" Type="http://schemas.openxmlformats.org/officeDocument/2006/relationships/image" Target="../media/image48.jpeg"/><Relationship Id="rId9" Type="http://schemas.openxmlformats.org/officeDocument/2006/relationships/image" Target="../media/image5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13" Type="http://schemas.openxmlformats.org/officeDocument/2006/relationships/image" Target="../media/image62.jpeg"/><Relationship Id="rId3" Type="http://schemas.openxmlformats.org/officeDocument/2006/relationships/image" Target="../media/image54.png"/><Relationship Id="rId7" Type="http://schemas.openxmlformats.org/officeDocument/2006/relationships/image" Target="../media/image56.jpeg"/><Relationship Id="rId12" Type="http://schemas.openxmlformats.org/officeDocument/2006/relationships/image" Target="../media/image61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../media/image60.jpeg"/><Relationship Id="rId5" Type="http://schemas.openxmlformats.org/officeDocument/2006/relationships/image" Target="../media/image55.png"/><Relationship Id="rId15" Type="http://schemas.openxmlformats.org/officeDocument/2006/relationships/image" Target="../media/image64.jpeg"/><Relationship Id="rId10" Type="http://schemas.openxmlformats.org/officeDocument/2006/relationships/image" Target="../media/image59.jpeg"/><Relationship Id="rId4" Type="http://schemas.openxmlformats.org/officeDocument/2006/relationships/image" Target="../media/image4.png"/><Relationship Id="rId9" Type="http://schemas.openxmlformats.org/officeDocument/2006/relationships/image" Target="../media/image58.jpeg"/><Relationship Id="rId14" Type="http://schemas.openxmlformats.org/officeDocument/2006/relationships/image" Target="../media/image6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78.png"/><Relationship Id="rId18" Type="http://schemas.openxmlformats.org/officeDocument/2006/relationships/image" Target="../media/image83.png"/><Relationship Id="rId3" Type="http://schemas.openxmlformats.org/officeDocument/2006/relationships/image" Target="../media/image70.png"/><Relationship Id="rId21" Type="http://schemas.openxmlformats.org/officeDocument/2006/relationships/image" Target="../media/image86.png"/><Relationship Id="rId7" Type="http://schemas.openxmlformats.org/officeDocument/2006/relationships/image" Target="../media/image73.png"/><Relationship Id="rId12" Type="http://schemas.openxmlformats.org/officeDocument/2006/relationships/image" Target="../media/image3.jpeg"/><Relationship Id="rId17" Type="http://schemas.openxmlformats.org/officeDocument/2006/relationships/image" Target="../media/image82.png"/><Relationship Id="rId2" Type="http://schemas.openxmlformats.org/officeDocument/2006/relationships/image" Target="../media/image69.png"/><Relationship Id="rId16" Type="http://schemas.openxmlformats.org/officeDocument/2006/relationships/image" Target="../media/image81.png"/><Relationship Id="rId20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5" Type="http://schemas.openxmlformats.org/officeDocument/2006/relationships/image" Target="../media/image71.png"/><Relationship Id="rId15" Type="http://schemas.openxmlformats.org/officeDocument/2006/relationships/image" Target="../media/image80.png"/><Relationship Id="rId10" Type="http://schemas.openxmlformats.org/officeDocument/2006/relationships/image" Target="../media/image76.png"/><Relationship Id="rId19" Type="http://schemas.openxmlformats.org/officeDocument/2006/relationships/image" Target="../media/image84.png"/><Relationship Id="rId4" Type="http://schemas.openxmlformats.org/officeDocument/2006/relationships/image" Target="../media/image4.png"/><Relationship Id="rId9" Type="http://schemas.openxmlformats.org/officeDocument/2006/relationships/image" Target="../media/image75.png"/><Relationship Id="rId14" Type="http://schemas.openxmlformats.org/officeDocument/2006/relationships/image" Target="../media/image79.png"/><Relationship Id="rId22" Type="http://schemas.openxmlformats.org/officeDocument/2006/relationships/image" Target="../media/image8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13" Type="http://schemas.openxmlformats.org/officeDocument/2006/relationships/image" Target="../media/image97.png"/><Relationship Id="rId3" Type="http://schemas.openxmlformats.org/officeDocument/2006/relationships/image" Target="../media/image3.jpeg"/><Relationship Id="rId7" Type="http://schemas.openxmlformats.org/officeDocument/2006/relationships/image" Target="../media/image91.jpeg"/><Relationship Id="rId12" Type="http://schemas.openxmlformats.org/officeDocument/2006/relationships/image" Target="../media/image96.jpeg"/><Relationship Id="rId2" Type="http://schemas.openxmlformats.org/officeDocument/2006/relationships/image" Target="../media/image4.png"/><Relationship Id="rId16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jpeg"/><Relationship Id="rId11" Type="http://schemas.openxmlformats.org/officeDocument/2006/relationships/image" Target="../media/image95.jpeg"/><Relationship Id="rId5" Type="http://schemas.openxmlformats.org/officeDocument/2006/relationships/image" Target="../media/image89.jpeg"/><Relationship Id="rId15" Type="http://schemas.openxmlformats.org/officeDocument/2006/relationships/image" Target="../media/image99.png"/><Relationship Id="rId10" Type="http://schemas.openxmlformats.org/officeDocument/2006/relationships/image" Target="../media/image94.jpeg"/><Relationship Id="rId4" Type="http://schemas.openxmlformats.org/officeDocument/2006/relationships/image" Target="../media/image88.png"/><Relationship Id="rId9" Type="http://schemas.openxmlformats.org/officeDocument/2006/relationships/image" Target="../media/image93.jpeg"/><Relationship Id="rId14" Type="http://schemas.openxmlformats.org/officeDocument/2006/relationships/image" Target="../media/image9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101.png"/><Relationship Id="rId7" Type="http://schemas.openxmlformats.org/officeDocument/2006/relationships/image" Target="../media/image10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t3o2ym8fRAk?feature=oembed" TargetMode="External"/><Relationship Id="rId6" Type="http://schemas.openxmlformats.org/officeDocument/2006/relationships/image" Target="../media/image108.jpeg"/><Relationship Id="rId5" Type="http://schemas.openxmlformats.org/officeDocument/2006/relationships/image" Target="../media/image107.jpeg"/><Relationship Id="rId4" Type="http://schemas.openxmlformats.org/officeDocument/2006/relationships/image" Target="../media/image10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jpeg"/><Relationship Id="rId3" Type="http://schemas.openxmlformats.org/officeDocument/2006/relationships/image" Target="../media/image3.jpeg"/><Relationship Id="rId7" Type="http://schemas.openxmlformats.org/officeDocument/2006/relationships/image" Target="../media/image113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jpeg"/><Relationship Id="rId5" Type="http://schemas.openxmlformats.org/officeDocument/2006/relationships/image" Target="../media/image111.jpeg"/><Relationship Id="rId10" Type="http://schemas.openxmlformats.org/officeDocument/2006/relationships/image" Target="../media/image4.png"/><Relationship Id="rId4" Type="http://schemas.openxmlformats.org/officeDocument/2006/relationships/image" Target="../media/image110.jpeg"/><Relationship Id="rId9" Type="http://schemas.openxmlformats.org/officeDocument/2006/relationships/image" Target="../media/image11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jpeg"/><Relationship Id="rId3" Type="http://schemas.openxmlformats.org/officeDocument/2006/relationships/image" Target="../media/image117.jpeg"/><Relationship Id="rId7" Type="http://schemas.openxmlformats.org/officeDocument/2006/relationships/image" Target="../media/image119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118.jpeg"/><Relationship Id="rId9" Type="http://schemas.openxmlformats.org/officeDocument/2006/relationships/image" Target="../media/image121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47.jpeg"/><Relationship Id="rId7" Type="http://schemas.openxmlformats.org/officeDocument/2006/relationships/image" Target="../media/image3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24.png"/><Relationship Id="rId7" Type="http://schemas.openxmlformats.org/officeDocument/2006/relationships/image" Target="../media/image3.jpe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10" Type="http://schemas.openxmlformats.org/officeDocument/2006/relationships/image" Target="../media/image129.jpeg"/><Relationship Id="rId4" Type="http://schemas.openxmlformats.org/officeDocument/2006/relationships/image" Target="../media/image125.png"/><Relationship Id="rId9" Type="http://schemas.openxmlformats.org/officeDocument/2006/relationships/image" Target="../media/image12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3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prestanproducts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3.jpeg"/><Relationship Id="rId7" Type="http://schemas.openxmlformats.org/officeDocument/2006/relationships/image" Target="../media/image1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29ACDA8D-B399-442A-AD2F-72300B4239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84" y="435439"/>
            <a:ext cx="6576509" cy="6422561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en-US" sz="48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>
              <a:buNone/>
            </a:pPr>
            <a:endParaRPr lang="en-US" sz="52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sz="52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Building Confidence</a:t>
            </a:r>
          </a:p>
          <a:p>
            <a:pPr marL="0" indent="0" algn="ctr">
              <a:buNone/>
            </a:pPr>
            <a:r>
              <a:rPr lang="en-US" sz="3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with CPR Feedback</a:t>
            </a:r>
            <a:endParaRPr lang="en-US" sz="200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38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547B4DC-B8D1-4A78-9CEB-CF48B4EC46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1712" y="2432436"/>
            <a:ext cx="4514851" cy="851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69FFF84-BFBA-435D-A7F9-741A52121362}"/>
              </a:ext>
            </a:extLst>
          </p:cNvPr>
          <p:cNvCxnSpPr>
            <a:cxnSpLocks/>
          </p:cNvCxnSpPr>
          <p:nvPr/>
        </p:nvCxnSpPr>
        <p:spPr>
          <a:xfrm>
            <a:off x="786386" y="1929384"/>
            <a:ext cx="5446636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408968-E6B5-4143-939F-EC5CB44A326F}"/>
              </a:ext>
            </a:extLst>
          </p:cNvPr>
          <p:cNvCxnSpPr>
            <a:cxnSpLocks/>
          </p:cNvCxnSpPr>
          <p:nvPr/>
        </p:nvCxnSpPr>
        <p:spPr>
          <a:xfrm>
            <a:off x="783336" y="5099304"/>
            <a:ext cx="6406029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88028BA9-9AC3-424A-8C1E-1BF54430D6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25975" y="-2906"/>
            <a:ext cx="6357639" cy="6867063"/>
          </a:xfrm>
          <a:custGeom>
            <a:avLst/>
            <a:gdLst>
              <a:gd name="connsiteX0" fmla="*/ 0 w 4397481"/>
              <a:gd name="connsiteY0" fmla="*/ 0 h 3351888"/>
              <a:gd name="connsiteX1" fmla="*/ 4397481 w 4397481"/>
              <a:gd name="connsiteY1" fmla="*/ 0 h 3351888"/>
              <a:gd name="connsiteX2" fmla="*/ 4397481 w 4397481"/>
              <a:gd name="connsiteY2" fmla="*/ 3351888 h 3351888"/>
              <a:gd name="connsiteX3" fmla="*/ 1552363 w 4397481"/>
              <a:gd name="connsiteY3" fmla="*/ 3351888 h 3351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7481" h="3351888">
                <a:moveTo>
                  <a:pt x="0" y="0"/>
                </a:moveTo>
                <a:lnTo>
                  <a:pt x="4397481" y="0"/>
                </a:lnTo>
                <a:lnTo>
                  <a:pt x="4397481" y="3351888"/>
                </a:lnTo>
                <a:lnTo>
                  <a:pt x="1552363" y="3351888"/>
                </a:lnTo>
                <a:close/>
              </a:path>
            </a:pathLst>
          </a:custGeom>
        </p:spPr>
      </p:pic>
      <p:sp>
        <p:nvSpPr>
          <p:cNvPr id="12" name="Subtitle 7">
            <a:extLst>
              <a:ext uri="{FF2B5EF4-FFF2-40B4-BE49-F238E27FC236}">
                <a16:creationId xmlns:a16="http://schemas.microsoft.com/office/drawing/2014/main" id="{00D8690A-DC2D-4A0A-8761-BC6A3D9D2117}"/>
              </a:ext>
            </a:extLst>
          </p:cNvPr>
          <p:cNvSpPr txBox="1">
            <a:spLocks/>
          </p:cNvSpPr>
          <p:nvPr/>
        </p:nvSpPr>
        <p:spPr>
          <a:xfrm>
            <a:off x="762170" y="5340335"/>
            <a:ext cx="6514280" cy="1119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[DATE]</a:t>
            </a:r>
          </a:p>
          <a:p>
            <a:pPr marL="0" indent="0" algn="ctr">
              <a:buNone/>
            </a:pPr>
            <a:endParaRPr lang="en-US" sz="8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[NAME, TITLE]</a:t>
            </a:r>
          </a:p>
        </p:txBody>
      </p:sp>
    </p:spTree>
    <p:extLst>
      <p:ext uri="{BB962C8B-B14F-4D97-AF65-F5344CB8AC3E}">
        <p14:creationId xmlns:p14="http://schemas.microsoft.com/office/powerpoint/2010/main" val="17308098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3B37997-A0B5-4E5A-A4DB-FBF310C1D3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0876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Ultralite® Manikin Key Product Features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92563C-95D2-4C74-91A9-27DE52BE3A65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3343ED38-01B3-4623-A666-9F81FC5FC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2379A9D-E98C-4D0E-85B0-58202E838D40}"/>
              </a:ext>
            </a:extLst>
          </p:cNvPr>
          <p:cNvSpPr txBox="1"/>
          <p:nvPr/>
        </p:nvSpPr>
        <p:spPr>
          <a:xfrm flipH="1">
            <a:off x="11329240" y="3946277"/>
            <a:ext cx="634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23" name="Content Placeholder 9">
            <a:extLst>
              <a:ext uri="{FF2B5EF4-FFF2-40B4-BE49-F238E27FC236}">
                <a16:creationId xmlns:a16="http://schemas.microsoft.com/office/drawing/2014/main" id="{D5451319-2F8E-4AB4-BE94-7635813968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47599" y="1664243"/>
            <a:ext cx="6158871" cy="4351338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Lightweight, stackable torsos and heads create compact package for easy transport</a:t>
            </a:r>
          </a:p>
          <a:p>
            <a:pPr lvl="1"/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Adult: Single (3.25 </a:t>
            </a:r>
            <a:r>
              <a:rPr lang="en-US" sz="1800" dirty="0" err="1">
                <a:solidFill>
                  <a:schemeClr val="accent1">
                    <a:lumMod val="50000"/>
                  </a:schemeClr>
                </a:solidFill>
              </a:rPr>
              <a:t>lbs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); 4-pack (13 </a:t>
            </a:r>
            <a:r>
              <a:rPr lang="en-US" sz="1800" dirty="0" err="1">
                <a:solidFill>
                  <a:schemeClr val="accent1">
                    <a:lumMod val="50000"/>
                  </a:schemeClr>
                </a:solidFill>
              </a:rPr>
              <a:t>lbs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); 12-pack (39 </a:t>
            </a:r>
            <a:r>
              <a:rPr lang="en-US" sz="1800" dirty="0" err="1">
                <a:solidFill>
                  <a:schemeClr val="accent1">
                    <a:lumMod val="50000"/>
                  </a:schemeClr>
                </a:solidFill>
              </a:rPr>
              <a:t>lbs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)</a:t>
            </a:r>
          </a:p>
          <a:p>
            <a:pPr lvl="1"/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Infant: Single (1.6 </a:t>
            </a:r>
            <a:r>
              <a:rPr lang="en-US" sz="1800" dirty="0" err="1">
                <a:solidFill>
                  <a:schemeClr val="accent1">
                    <a:lumMod val="50000"/>
                  </a:schemeClr>
                </a:solidFill>
              </a:rPr>
              <a:t>lbs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); 4-pack (5.8 </a:t>
            </a:r>
            <a:r>
              <a:rPr lang="en-US" sz="1800" dirty="0" err="1">
                <a:solidFill>
                  <a:schemeClr val="accent1">
                    <a:lumMod val="50000"/>
                  </a:schemeClr>
                </a:solidFill>
              </a:rPr>
              <a:t>lbs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); 12-pack (15.5 </a:t>
            </a:r>
            <a:r>
              <a:rPr lang="en-US" sz="1800" dirty="0" err="1">
                <a:solidFill>
                  <a:schemeClr val="accent1">
                    <a:lumMod val="50000"/>
                  </a:schemeClr>
                </a:solidFill>
              </a:rPr>
              <a:t>lbs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)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Simple to set up, use &amp; clean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Adult available with and without feedback; Infant available with feedback only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Medium and dark skin tones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Single, 4-pack, 12-pack and diversity kits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3-year warranty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BF5F98B-74A0-4BA5-83D5-B82108A5B9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413" y="1499016"/>
            <a:ext cx="2405368" cy="2164088"/>
          </a:xfrm>
          <a:prstGeom prst="rect">
            <a:avLst/>
          </a:prstGeom>
        </p:spPr>
      </p:pic>
      <p:pic>
        <p:nvPicPr>
          <p:cNvPr id="16" name="Picture 15" descr="A picture containing table, cake, sitting, person&#10;&#10;Description automatically generated">
            <a:extLst>
              <a:ext uri="{FF2B5EF4-FFF2-40B4-BE49-F238E27FC236}">
                <a16:creationId xmlns:a16="http://schemas.microsoft.com/office/drawing/2014/main" id="{AF17ACCF-B684-4548-89A4-50BA3DCB11E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51848" y="1611923"/>
            <a:ext cx="2354901" cy="190114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A12E28D-C1B8-456B-A827-6B7DB87BE00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4049" y="3892780"/>
            <a:ext cx="2557950" cy="19868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3E13E86-20B4-58B9-E860-B07C62591C6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8371" y="3835686"/>
            <a:ext cx="1681773" cy="209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3243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3B37997-A0B5-4E5A-A4DB-FBF310C1D3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9633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CPR Training Manikin Product Offerings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AB84DE-307D-4B94-B0A7-BE884B01CEBD}"/>
              </a:ext>
            </a:extLst>
          </p:cNvPr>
          <p:cNvSpPr txBox="1"/>
          <p:nvPr/>
        </p:nvSpPr>
        <p:spPr>
          <a:xfrm>
            <a:off x="1110116" y="3071026"/>
            <a:ext cx="4305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Adult / Child / Infant Professional Manikins</a:t>
            </a:r>
          </a:p>
          <a:p>
            <a:pPr algn="ctr"/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*Available in Single and 4-Pack, Medium and Dark Skin; CPR Feedback only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1B82608-080F-40C5-AD6C-C6898B6E4DD4}"/>
              </a:ext>
            </a:extLst>
          </p:cNvPr>
          <p:cNvSpPr txBox="1"/>
          <p:nvPr/>
        </p:nvSpPr>
        <p:spPr>
          <a:xfrm>
            <a:off x="1171389" y="5371790"/>
            <a:ext cx="4255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Adult Jaw Thrust Manikins</a:t>
            </a:r>
          </a:p>
          <a:p>
            <a:pPr algn="ctr"/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*Available in Single and 4-Pack, Medium and Dark Skin; CPR Feedback only</a:t>
            </a:r>
            <a:endParaRPr lang="en-US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92563C-95D2-4C74-91A9-27DE52BE3A65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3339FAAE-F31C-4F42-B929-8114A6A7B92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052" y="1629252"/>
            <a:ext cx="1730175" cy="1371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EE5E153-0882-420D-8708-4E601BBB9B6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1840" y="1679279"/>
            <a:ext cx="1666644" cy="1371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D4C0950-08A8-4FB2-B180-5D61C908104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483" y="1724547"/>
            <a:ext cx="1582615" cy="1371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E335488-331D-4CC3-BD53-9844148577F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3731" y="3901947"/>
            <a:ext cx="1870363" cy="13716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A28DE42-E761-47DA-9B73-92DBDC74F8C7}"/>
              </a:ext>
            </a:extLst>
          </p:cNvPr>
          <p:cNvSpPr txBox="1"/>
          <p:nvPr/>
        </p:nvSpPr>
        <p:spPr>
          <a:xfrm>
            <a:off x="6966488" y="3075257"/>
            <a:ext cx="4355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Ultralite® Manikins with CPR Feedback</a:t>
            </a:r>
          </a:p>
          <a:p>
            <a:pPr algn="ctr"/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*Available in Single, 4 and 12-Pack, Medium and Dark Skin; With CPR Feedback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6EB472-8029-4036-9B55-29D1DEF1068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9001" y="1736677"/>
            <a:ext cx="1764147" cy="1371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7230277-1C1A-4022-8528-C28E22E18BC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4104" y="3901947"/>
            <a:ext cx="2027735" cy="1371600"/>
          </a:xfrm>
          <a:prstGeom prst="rect">
            <a:avLst/>
          </a:prstGeom>
        </p:spPr>
      </p:pic>
      <p:pic>
        <p:nvPicPr>
          <p:cNvPr id="14338" name="Picture 2">
            <a:extLst>
              <a:ext uri="{FF2B5EF4-FFF2-40B4-BE49-F238E27FC236}">
                <a16:creationId xmlns:a16="http://schemas.microsoft.com/office/drawing/2014/main" id="{9A565B3C-AD98-4F5E-8E70-EA36B4F4C8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80934" y="3805993"/>
            <a:ext cx="1301143" cy="1546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>
            <a:extLst>
              <a:ext uri="{FF2B5EF4-FFF2-40B4-BE49-F238E27FC236}">
                <a16:creationId xmlns:a16="http://schemas.microsoft.com/office/drawing/2014/main" id="{0D0F6D89-D65A-42F5-8320-B1DB1001DE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27567" y="3789055"/>
            <a:ext cx="2051712" cy="1535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F5E1D94-A556-4491-8A5F-334F42253F58}"/>
              </a:ext>
            </a:extLst>
          </p:cNvPr>
          <p:cNvSpPr txBox="1"/>
          <p:nvPr/>
        </p:nvSpPr>
        <p:spPr>
          <a:xfrm>
            <a:off x="6566320" y="5371790"/>
            <a:ext cx="4785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Ultralite® Manikins without Feedback</a:t>
            </a:r>
          </a:p>
          <a:p>
            <a:pPr algn="ctr"/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*Available in Single, 4 and 12-Pack, Medium Skin and Dark Skin; Without CPR Feedback</a:t>
            </a:r>
          </a:p>
        </p:txBody>
      </p:sp>
      <p:pic>
        <p:nvPicPr>
          <p:cNvPr id="18" name="Picture 2">
            <a:extLst>
              <a:ext uri="{FF2B5EF4-FFF2-40B4-BE49-F238E27FC236}">
                <a16:creationId xmlns:a16="http://schemas.microsoft.com/office/drawing/2014/main" id="{3343ED38-01B3-4623-A666-9F81FC5FC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2379A9D-E98C-4D0E-85B0-58202E838D40}"/>
              </a:ext>
            </a:extLst>
          </p:cNvPr>
          <p:cNvSpPr txBox="1"/>
          <p:nvPr/>
        </p:nvSpPr>
        <p:spPr>
          <a:xfrm flipH="1">
            <a:off x="11329240" y="3946277"/>
            <a:ext cx="634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59F3C6E4-E44F-466E-8103-3191C5F77415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50216" y="1736677"/>
            <a:ext cx="1456469" cy="1310372"/>
          </a:xfrm>
          <a:prstGeom prst="rect">
            <a:avLst/>
          </a:prstGeom>
        </p:spPr>
      </p:pic>
      <p:pic>
        <p:nvPicPr>
          <p:cNvPr id="42" name="Picture 41" descr="A picture containing clothing, sitting, table, shirt&#10;&#10;Description automatically generated">
            <a:extLst>
              <a:ext uri="{FF2B5EF4-FFF2-40B4-BE49-F238E27FC236}">
                <a16:creationId xmlns:a16="http://schemas.microsoft.com/office/drawing/2014/main" id="{313CC339-7642-41A7-A60A-C6F3A860884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8255" y="3865232"/>
            <a:ext cx="891080" cy="1371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2534BA9-C8DD-EFF7-D8D3-28B5522DE3AF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2807" y="1912202"/>
            <a:ext cx="1946514" cy="108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96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 descr="A person holding a baby&#10;&#10;Description automatically generated">
            <a:extLst>
              <a:ext uri="{FF2B5EF4-FFF2-40B4-BE49-F238E27FC236}">
                <a16:creationId xmlns:a16="http://schemas.microsoft.com/office/drawing/2014/main" id="{5AC08370-71D3-474B-AF04-B2D9E9D27A5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4479" y="1417321"/>
            <a:ext cx="2743200" cy="1577607"/>
          </a:xfrm>
          <a:prstGeom prst="rect">
            <a:avLst/>
          </a:prstGeom>
        </p:spPr>
      </p:pic>
      <p:pic>
        <p:nvPicPr>
          <p:cNvPr id="35" name="Picture 34" descr="A close up of a mans face&#10;&#10;Description automatically generated">
            <a:extLst>
              <a:ext uri="{FF2B5EF4-FFF2-40B4-BE49-F238E27FC236}">
                <a16:creationId xmlns:a16="http://schemas.microsoft.com/office/drawing/2014/main" id="{89F89A4C-E749-4FFF-AB04-3EAE52DE9D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18046" y="1417321"/>
            <a:ext cx="2743200" cy="1626090"/>
          </a:xfrm>
          <a:prstGeom prst="rect">
            <a:avLst/>
          </a:prstGeom>
        </p:spPr>
      </p:pic>
      <p:pic>
        <p:nvPicPr>
          <p:cNvPr id="33" name="Picture 32" descr="A picture containing holding&#10;&#10;Description automatically generated">
            <a:extLst>
              <a:ext uri="{FF2B5EF4-FFF2-40B4-BE49-F238E27FC236}">
                <a16:creationId xmlns:a16="http://schemas.microsoft.com/office/drawing/2014/main" id="{094138BC-5498-4E64-A402-52F11B9B9E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6567" y="1417321"/>
            <a:ext cx="2743200" cy="146487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A7FB73B-AB19-4AD9-82C7-BBAF00F954F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F2064AA-DEEE-42ED-A616-464E83964852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C4AC3FE7-952A-4C66-937D-9E2F508FA52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8371" y="4094259"/>
            <a:ext cx="2389504" cy="13716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18526B3-D223-4AC2-92C6-EF7CB8AFE678}"/>
              </a:ext>
            </a:extLst>
          </p:cNvPr>
          <p:cNvSpPr/>
          <p:nvPr/>
        </p:nvSpPr>
        <p:spPr>
          <a:xfrm>
            <a:off x="8149604" y="5465859"/>
            <a:ext cx="33270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PRESTAN TAKE2</a:t>
            </a:r>
            <a:r>
              <a:rPr lang="en-US" b="1" baseline="30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®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Collection</a:t>
            </a:r>
          </a:p>
          <a:p>
            <a:pPr algn="ctr"/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*Includes collection of (2) AED UltraTrainers, </a:t>
            </a:r>
          </a:p>
          <a:p>
            <a:pPr algn="ctr"/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(2) Adult and (2) Infant Manikins;</a:t>
            </a:r>
          </a:p>
          <a:p>
            <a:pPr algn="ctr"/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      Available in Medium and Dark Skin; CPR Feedback only</a:t>
            </a:r>
          </a:p>
        </p:txBody>
      </p:sp>
      <p:pic>
        <p:nvPicPr>
          <p:cNvPr id="13316" name="Picture 4">
            <a:extLst>
              <a:ext uri="{FF2B5EF4-FFF2-40B4-BE49-F238E27FC236}">
                <a16:creationId xmlns:a16="http://schemas.microsoft.com/office/drawing/2014/main" id="{74CB0C45-AAB8-4AD2-8831-39FC506597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1665" y="3941518"/>
            <a:ext cx="2334582" cy="155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EFA10F5-4ECD-4356-B48A-C7D4F19885D7}"/>
              </a:ext>
            </a:extLst>
          </p:cNvPr>
          <p:cNvSpPr/>
          <p:nvPr/>
        </p:nvSpPr>
        <p:spPr>
          <a:xfrm>
            <a:off x="753792" y="5465859"/>
            <a:ext cx="373032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PRESTAN Collection</a:t>
            </a:r>
            <a:b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</a:br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*Collection of Adult, Child and Infant Manikins; </a:t>
            </a:r>
            <a:br>
              <a:rPr lang="en-US" sz="1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</a:br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Available in Medium and Dark Skin; CPR Feedback only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E82A7A-872E-46BE-B6E8-76E49793D06E}"/>
              </a:ext>
            </a:extLst>
          </p:cNvPr>
          <p:cNvSpPr txBox="1"/>
          <p:nvPr/>
        </p:nvSpPr>
        <p:spPr>
          <a:xfrm>
            <a:off x="4575619" y="5465859"/>
            <a:ext cx="318431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PRESTAN Family Pack</a:t>
            </a:r>
          </a:p>
          <a:p>
            <a:pPr algn="ctr"/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*Collection of Adult, Child and Infant Manikins; Available in Medium and Dark Skin; CPR Feedback only</a:t>
            </a:r>
          </a:p>
          <a:p>
            <a:endParaRPr lang="en-US" sz="10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1" name="Picture 12">
            <a:extLst>
              <a:ext uri="{FF2B5EF4-FFF2-40B4-BE49-F238E27FC236}">
                <a16:creationId xmlns:a16="http://schemas.microsoft.com/office/drawing/2014/main" id="{BA135F13-2F77-4125-A026-BFDB0EDFF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5285" y="4094259"/>
            <a:ext cx="2092613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E04E20BB-8056-43C9-B263-B17222A218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2591E04-3575-4A39-9011-03B50709C657}"/>
              </a:ext>
            </a:extLst>
          </p:cNvPr>
          <p:cNvSpPr/>
          <p:nvPr/>
        </p:nvSpPr>
        <p:spPr>
          <a:xfrm>
            <a:off x="784835" y="2833740"/>
            <a:ext cx="231426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PRESTAN Professional Adult Diversity Kits</a:t>
            </a:r>
            <a:b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</a:br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*Includes (2) medium skin and </a:t>
            </a:r>
          </a:p>
          <a:p>
            <a:pPr algn="ctr"/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(2) dark skin Adult Manikins; </a:t>
            </a:r>
          </a:p>
          <a:p>
            <a:pPr algn="ctr"/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Available with CPR feedback only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EDCB0D9-803F-4386-9143-7EB3B326C5F1}"/>
              </a:ext>
            </a:extLst>
          </p:cNvPr>
          <p:cNvSpPr/>
          <p:nvPr/>
        </p:nvSpPr>
        <p:spPr>
          <a:xfrm>
            <a:off x="9257741" y="2811045"/>
            <a:ext cx="2524951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PRESTAN TAKE2</a:t>
            </a:r>
            <a:r>
              <a:rPr lang="en-US" b="1" baseline="30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®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Diversity Kit</a:t>
            </a:r>
          </a:p>
          <a:p>
            <a:pPr algn="ctr"/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*Includes (1) medium skin Adult, (1) dark skin Adult, (1) medium skin Infant, (1) dark skin Infant and (2) AED </a:t>
            </a:r>
            <a:r>
              <a:rPr lang="en-US" sz="1000" b="1" dirty="0" err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UltraTrainers</a:t>
            </a:r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;</a:t>
            </a:r>
          </a:p>
          <a:p>
            <a:pPr algn="ctr"/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Available with CPR feedback only</a:t>
            </a:r>
          </a:p>
          <a:p>
            <a:pPr algn="ctr"/>
            <a:endParaRPr lang="en-US" sz="10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E0C4D24-7142-40AB-AA4B-3AE6527F830A}"/>
              </a:ext>
            </a:extLst>
          </p:cNvPr>
          <p:cNvSpPr/>
          <p:nvPr/>
        </p:nvSpPr>
        <p:spPr>
          <a:xfrm>
            <a:off x="3623842" y="2842558"/>
            <a:ext cx="233160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PRESTAN Professional Child Diversity Kits</a:t>
            </a:r>
            <a:b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</a:br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*Includes (2) medium skin and </a:t>
            </a:r>
          </a:p>
          <a:p>
            <a:pPr algn="ctr"/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(2) dark skin Child Manikins; </a:t>
            </a:r>
          </a:p>
          <a:p>
            <a:pPr algn="ctr"/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Available with CPR feedback only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536EC85-8708-4236-BAAC-25542AE36B36}"/>
              </a:ext>
            </a:extLst>
          </p:cNvPr>
          <p:cNvSpPr/>
          <p:nvPr/>
        </p:nvSpPr>
        <p:spPr>
          <a:xfrm>
            <a:off x="6498773" y="2842558"/>
            <a:ext cx="231426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PRESTAN Professional Infant Diversity Kits</a:t>
            </a:r>
            <a:b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</a:br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*Includes (2) medium skin and </a:t>
            </a:r>
          </a:p>
          <a:p>
            <a:pPr algn="ctr"/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(2) dark skin Infant Manikins; </a:t>
            </a:r>
          </a:p>
          <a:p>
            <a:pPr algn="ctr"/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Available with CPR feedback only</a:t>
            </a:r>
          </a:p>
        </p:txBody>
      </p:sp>
      <p:pic>
        <p:nvPicPr>
          <p:cNvPr id="39" name="Picture 38" descr="A picture containing table, boy, holding, person&#10;&#10;Description automatically generated">
            <a:extLst>
              <a:ext uri="{FF2B5EF4-FFF2-40B4-BE49-F238E27FC236}">
                <a16:creationId xmlns:a16="http://schemas.microsoft.com/office/drawing/2014/main" id="{E6CC7450-FE11-4F23-B98C-05966689D5D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14335" y="1463955"/>
            <a:ext cx="2611761" cy="1371601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CED77EC1-F541-4C4A-816F-D0DB8274F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9633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CPR Training Manikin Product Offerings</a:t>
            </a:r>
          </a:p>
        </p:txBody>
      </p:sp>
    </p:spTree>
    <p:extLst>
      <p:ext uri="{BB962C8B-B14F-4D97-AF65-F5344CB8AC3E}">
        <p14:creationId xmlns:p14="http://schemas.microsoft.com/office/powerpoint/2010/main" val="38390600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55DCD15B-0113-439A-B5E1-724DC7C3A3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92753" y="1498969"/>
            <a:ext cx="4650334" cy="25524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CPR Training Supplies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8C9FCD0-A089-430F-833F-0D8B813EA531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person sitting posing for the camera&#10;&#10;Description automatically generated">
            <a:extLst>
              <a:ext uri="{FF2B5EF4-FFF2-40B4-BE49-F238E27FC236}">
                <a16:creationId xmlns:a16="http://schemas.microsoft.com/office/drawing/2014/main" id="{8AE2E4D1-038E-414E-85B6-F66BF0DE62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5723" y="4032267"/>
            <a:ext cx="2794836" cy="2168992"/>
          </a:xfrm>
          <a:prstGeom prst="rect">
            <a:avLst/>
          </a:prstGeom>
        </p:spPr>
      </p:pic>
      <p:pic>
        <p:nvPicPr>
          <p:cNvPr id="12" name="Picture 11" descr="A picture containing indoor, bottle, sitting, table&#10;&#10;Description automatically generated">
            <a:extLst>
              <a:ext uri="{FF2B5EF4-FFF2-40B4-BE49-F238E27FC236}">
                <a16:creationId xmlns:a16="http://schemas.microsoft.com/office/drawing/2014/main" id="{5AA4D3BB-368D-4DFE-A5F2-FDCA0BFFC28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2443" y="1836472"/>
            <a:ext cx="2259592" cy="1839147"/>
          </a:xfrm>
          <a:prstGeom prst="rect">
            <a:avLst/>
          </a:prstGeom>
        </p:spPr>
      </p:pic>
      <p:pic>
        <p:nvPicPr>
          <p:cNvPr id="14" name="Picture 13" descr="A close up of a device&#10;&#10;Description automatically generated">
            <a:extLst>
              <a:ext uri="{FF2B5EF4-FFF2-40B4-BE49-F238E27FC236}">
                <a16:creationId xmlns:a16="http://schemas.microsoft.com/office/drawing/2014/main" id="{79B2F72D-281B-4467-8816-1CF7F019BD3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98746" y="1708941"/>
            <a:ext cx="1787987" cy="2027412"/>
          </a:xfrm>
          <a:prstGeom prst="rect">
            <a:avLst/>
          </a:prstGeom>
        </p:spPr>
      </p:pic>
      <p:pic>
        <p:nvPicPr>
          <p:cNvPr id="16" name="Picture 15" descr="A picture containing person&#10;&#10;Description automatically generated">
            <a:extLst>
              <a:ext uri="{FF2B5EF4-FFF2-40B4-BE49-F238E27FC236}">
                <a16:creationId xmlns:a16="http://schemas.microsoft.com/office/drawing/2014/main" id="{469DA6F4-4BC4-4647-8AEE-30A01998D69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862961">
            <a:off x="9285596" y="4404808"/>
            <a:ext cx="1417983" cy="1024777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4DE3DAA6-953C-473F-B707-3DA91CD0E6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4F1914B-E348-47EA-9B22-552BAC7D997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0775" y="5518150"/>
            <a:ext cx="9610960" cy="1339850"/>
          </a:xfrm>
          <a:prstGeom prst="rect">
            <a:avLst/>
          </a:prstGeom>
        </p:spPr>
      </p:pic>
      <p:pic>
        <p:nvPicPr>
          <p:cNvPr id="6" name="Picture 5" descr="A picture containing bottle, indoor, green, beverage&#10;&#10;Description automatically generated">
            <a:extLst>
              <a:ext uri="{FF2B5EF4-FFF2-40B4-BE49-F238E27FC236}">
                <a16:creationId xmlns:a16="http://schemas.microsoft.com/office/drawing/2014/main" id="{1043B5E6-9132-4092-933C-62900A38414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3516" y="3975422"/>
            <a:ext cx="1733096" cy="1733096"/>
          </a:xfrm>
          <a:prstGeom prst="rect">
            <a:avLst/>
          </a:prstGeom>
        </p:spPr>
      </p:pic>
      <p:pic>
        <p:nvPicPr>
          <p:cNvPr id="15" name="Picture 14" descr="A picture containing clothing&#10;&#10;Description automatically generated">
            <a:extLst>
              <a:ext uri="{FF2B5EF4-FFF2-40B4-BE49-F238E27FC236}">
                <a16:creationId xmlns:a16="http://schemas.microsoft.com/office/drawing/2014/main" id="{09BC278B-5E29-46B0-B149-8D2882F80D5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0825" y="4165790"/>
            <a:ext cx="2037115" cy="1753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5765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BFE44EAF-47AF-4264-9927-570509F9F91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771482" y="2104497"/>
            <a:ext cx="1174441" cy="144008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E1D3781-9DC3-40AC-B92E-1D0AF3075A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5154" y="1848396"/>
            <a:ext cx="1002933" cy="94064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CE1EA90-D5F0-432F-8475-CE211D7D912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Manikin Parts, Accessories &amp; Consumables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2D30AAD-EE3D-44BC-A909-3BB42A462B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A99CEE0-AD70-4B96-8233-96A501A4C5A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9560" y="1805079"/>
            <a:ext cx="1863376" cy="1430469"/>
          </a:xfrm>
          <a:prstGeom prst="rect">
            <a:avLst/>
          </a:prstGeom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01614A0B-E004-40F1-8CB2-F578126DAD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72944271-E5B2-40BA-B546-055E9C9E434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3699" y="5182960"/>
            <a:ext cx="815752" cy="629006"/>
          </a:xfrm>
          <a:prstGeom prst="rect">
            <a:avLst/>
          </a:prstGeom>
        </p:spPr>
      </p:pic>
      <p:pic>
        <p:nvPicPr>
          <p:cNvPr id="17" name="Picture 16" descr="A picture containing text, accessory, case&#10;&#10;Description automatically generated">
            <a:extLst>
              <a:ext uri="{FF2B5EF4-FFF2-40B4-BE49-F238E27FC236}">
                <a16:creationId xmlns:a16="http://schemas.microsoft.com/office/drawing/2014/main" id="{43081E46-A421-4AEE-800E-6B7D76BA951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2167" y="1543244"/>
            <a:ext cx="2644700" cy="2001341"/>
          </a:xfrm>
          <a:prstGeom prst="rect">
            <a:avLst/>
          </a:prstGeom>
        </p:spPr>
      </p:pic>
      <p:pic>
        <p:nvPicPr>
          <p:cNvPr id="21" name="Picture 20" descr="A picture containing light&#10;&#10;Description automatically generated">
            <a:extLst>
              <a:ext uri="{FF2B5EF4-FFF2-40B4-BE49-F238E27FC236}">
                <a16:creationId xmlns:a16="http://schemas.microsoft.com/office/drawing/2014/main" id="{995A85D2-37D4-44E3-88EC-55C89C48F7B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624" y="4186015"/>
            <a:ext cx="1033340" cy="111162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F6E0159-F9A8-4D1E-852A-B5EDC6B4C77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09970" y="4102767"/>
            <a:ext cx="3095983" cy="1996641"/>
          </a:xfrm>
          <a:prstGeom prst="rect">
            <a:avLst/>
          </a:prstGeom>
        </p:spPr>
      </p:pic>
      <p:pic>
        <p:nvPicPr>
          <p:cNvPr id="23" name="Picture 22" descr="A picture containing food, dessert, sweet&#10;&#10;Description automatically generated">
            <a:extLst>
              <a:ext uri="{FF2B5EF4-FFF2-40B4-BE49-F238E27FC236}">
                <a16:creationId xmlns:a16="http://schemas.microsoft.com/office/drawing/2014/main" id="{4134D669-310A-4152-83D6-D0A03FDFB15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9451" y="4112641"/>
            <a:ext cx="2144003" cy="1748966"/>
          </a:xfrm>
          <a:prstGeom prst="rect">
            <a:avLst/>
          </a:prstGeom>
        </p:spPr>
      </p:pic>
      <p:pic>
        <p:nvPicPr>
          <p:cNvPr id="25" name="Picture 24" descr="A picture containing text, electronics&#10;&#10;Description automatically generated">
            <a:extLst>
              <a:ext uri="{FF2B5EF4-FFF2-40B4-BE49-F238E27FC236}">
                <a16:creationId xmlns:a16="http://schemas.microsoft.com/office/drawing/2014/main" id="{006C644B-6699-4EB9-B6B9-386C96FD9AD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0630" y="4247647"/>
            <a:ext cx="1686549" cy="935313"/>
          </a:xfrm>
          <a:prstGeom prst="rect">
            <a:avLst/>
          </a:prstGeom>
        </p:spPr>
      </p:pic>
      <p:pic>
        <p:nvPicPr>
          <p:cNvPr id="33" name="Picture 32" descr="A close-up of a fish&#10;&#10;Description automatically generated with low confidence">
            <a:extLst>
              <a:ext uri="{FF2B5EF4-FFF2-40B4-BE49-F238E27FC236}">
                <a16:creationId xmlns:a16="http://schemas.microsoft.com/office/drawing/2014/main" id="{B538D787-DEE4-4894-8DA4-C08C42140E6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4969" y="4950094"/>
            <a:ext cx="1720369" cy="133985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E51ED4E-9623-48A2-8F03-949181BF9C1F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6374" y="3357092"/>
            <a:ext cx="1986953" cy="1765386"/>
          </a:xfrm>
          <a:prstGeom prst="rect">
            <a:avLst/>
          </a:prstGeom>
        </p:spPr>
      </p:pic>
      <p:pic>
        <p:nvPicPr>
          <p:cNvPr id="35" name="Picture 34" descr="A picture containing indoor&#10;&#10;Description automatically generated">
            <a:extLst>
              <a:ext uri="{FF2B5EF4-FFF2-40B4-BE49-F238E27FC236}">
                <a16:creationId xmlns:a16="http://schemas.microsoft.com/office/drawing/2014/main" id="{6FB7E831-B165-4EDF-A6F0-9441605ACEDD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673" y="1619671"/>
            <a:ext cx="2941352" cy="2202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142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3B37997-A0B5-4E5A-A4DB-FBF310C1D3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Professional AED Trainer PLUS</a:t>
            </a:r>
            <a:endParaRPr lang="en-US" baseline="30000" dirty="0">
              <a:solidFill>
                <a:schemeClr val="accent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92563C-95D2-4C74-91A9-27DE52BE3A65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3343ED38-01B3-4623-A666-9F81FC5FC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2379A9D-E98C-4D0E-85B0-58202E838D40}"/>
              </a:ext>
            </a:extLst>
          </p:cNvPr>
          <p:cNvSpPr txBox="1"/>
          <p:nvPr/>
        </p:nvSpPr>
        <p:spPr>
          <a:xfrm flipH="1">
            <a:off x="11329240" y="3946277"/>
            <a:ext cx="634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23" name="Content Placeholder 9">
            <a:extLst>
              <a:ext uri="{FF2B5EF4-FFF2-40B4-BE49-F238E27FC236}">
                <a16:creationId xmlns:a16="http://schemas.microsoft.com/office/drawing/2014/main" id="{D5451319-2F8E-4AB4-BE94-7635813968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9277" y="1450573"/>
            <a:ext cx="5935765" cy="4351338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High quality, leading-edge AED Trainer that most closely resembles brand AED Trainers in size and weight for realistic training experience</a:t>
            </a:r>
          </a:p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Customizable options to match various training environments including child button</a:t>
            </a:r>
          </a:p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Clear, confident voice prompts with optional CPR prompts to help the student keep pace with chest compressions</a:t>
            </a:r>
          </a:p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Easy to replace module containing current CPR guidelines and two languages</a:t>
            </a:r>
          </a:p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Optional remote with control of several AED Trainers</a:t>
            </a:r>
          </a:p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For use with patented PRESTAN Pad Sensing System</a:t>
            </a:r>
          </a:p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Available in Single and 4-pack</a:t>
            </a:r>
          </a:p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3-year warranty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2913E4-0F83-43E8-922B-BAF93A7FF07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0614" y="3896879"/>
            <a:ext cx="1726338" cy="1737771"/>
          </a:xfrm>
          <a:prstGeom prst="rect">
            <a:avLst/>
          </a:prstGeom>
        </p:spPr>
      </p:pic>
      <p:pic>
        <p:nvPicPr>
          <p:cNvPr id="7" name="Picture 6" descr="A picture containing indoor, bag, sitting&#10;&#10;Description automatically generated">
            <a:extLst>
              <a:ext uri="{FF2B5EF4-FFF2-40B4-BE49-F238E27FC236}">
                <a16:creationId xmlns:a16="http://schemas.microsoft.com/office/drawing/2014/main" id="{171D8B2D-65AE-46D1-B15D-29B76FE3278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3282" y="1566276"/>
            <a:ext cx="3074981" cy="3291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1889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1353800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AED UltraTrainer</a:t>
            </a:r>
            <a:r>
              <a:rPr lang="en-US" baseline="300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TM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Product Features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92563C-95D2-4C74-91A9-27DE52BE3A65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3343ED38-01B3-4623-A666-9F81FC5FC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2379A9D-E98C-4D0E-85B0-58202E838D40}"/>
              </a:ext>
            </a:extLst>
          </p:cNvPr>
          <p:cNvSpPr txBox="1"/>
          <p:nvPr/>
        </p:nvSpPr>
        <p:spPr>
          <a:xfrm flipH="1">
            <a:off x="11329240" y="3946277"/>
            <a:ext cx="634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04E4204A-B83B-45C2-9D56-C590C5872F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721" y="1825625"/>
            <a:ext cx="5528530" cy="4351338"/>
          </a:xfrm>
        </p:spPr>
        <p:txBody>
          <a:bodyPr>
            <a:normAutofit/>
          </a:bodyPr>
          <a:lstStyle/>
          <a:p>
            <a:pPr fontAlgn="t">
              <a:lnSpc>
                <a:spcPct val="8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Compact and customizable unit providing quality, durability and affordability </a:t>
            </a:r>
          </a:p>
          <a:p>
            <a:pPr fontAlgn="t">
              <a:lnSpc>
                <a:spcPct val="8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Resembles live training experience like no other on the market with pediatric option</a:t>
            </a:r>
          </a:p>
          <a:p>
            <a:pPr fontAlgn="t">
              <a:lnSpc>
                <a:spcPct val="8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Fully customizable to accommodate any classroom training situation </a:t>
            </a:r>
          </a:p>
          <a:p>
            <a:pPr fontAlgn="t">
              <a:lnSpc>
                <a:spcPct val="8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Programming can toggle between languages </a:t>
            </a:r>
          </a:p>
          <a:p>
            <a:pPr fontAlgn="t">
              <a:lnSpc>
                <a:spcPct val="8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Easily upgradeable for any guideline changes</a:t>
            </a:r>
          </a:p>
          <a:p>
            <a:pPr fontAlgn="t">
              <a:lnSpc>
                <a:spcPct val="8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For use with patented PRESTAN Pad Sensing System</a:t>
            </a:r>
          </a:p>
          <a:p>
            <a:pPr fontAlgn="t">
              <a:lnSpc>
                <a:spcPct val="8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Available in Single and 4-pack</a:t>
            </a:r>
          </a:p>
          <a:p>
            <a:pPr fontAlgn="t">
              <a:lnSpc>
                <a:spcPct val="8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3-year warranty</a:t>
            </a:r>
          </a:p>
        </p:txBody>
      </p:sp>
      <p:pic>
        <p:nvPicPr>
          <p:cNvPr id="5" name="Picture 4" descr="A close up of a device&#10;&#10;Description automatically generated">
            <a:extLst>
              <a:ext uri="{FF2B5EF4-FFF2-40B4-BE49-F238E27FC236}">
                <a16:creationId xmlns:a16="http://schemas.microsoft.com/office/drawing/2014/main" id="{63E0A185-C32C-49F0-923A-A3014675C1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16118" y="2307627"/>
            <a:ext cx="3466752" cy="367501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4D11A1DB-B8A6-4D56-BFFD-B4E30544E4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74055" y="1653060"/>
            <a:ext cx="2279745" cy="255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079DE61-8128-4C1F-B134-E9F0E8BC852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6096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E1D3781-9DC3-40AC-B92E-1D0AF3075AC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0012" y="1991190"/>
            <a:ext cx="757844" cy="710773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5FD3E230-8AAE-4728-AB85-B1F07FE7F5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458548">
            <a:off x="9391725" y="4053874"/>
            <a:ext cx="944633" cy="101607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CE1EA90-D5F0-432F-8475-CE211D7D912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E51ED4E-9623-48A2-8F03-949181BF9C1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3525" y="1973021"/>
            <a:ext cx="972444" cy="86400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Parts, Accessories &amp; Consumables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2D30AAD-EE3D-44BC-A909-3BB42A462B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02B7CB6B-9943-4B81-A811-534D02D843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597" y="2294816"/>
            <a:ext cx="961796" cy="6593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203BB6-9DC6-4983-8CA7-7F63C1563C5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8421" y="1812053"/>
            <a:ext cx="1390867" cy="94786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12623CF-919B-45B6-9977-5FEF73FC7A6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6261" y="2212213"/>
            <a:ext cx="923194" cy="7719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A99CEE0-AD70-4B96-8233-96A501A4C5A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0781" y="1819936"/>
            <a:ext cx="1125696" cy="8641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F8198AA-FF02-40DA-9D89-79682B80261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0395" y="2118715"/>
            <a:ext cx="780856" cy="78873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F7AE3352-0626-441D-A005-DD670C4ACCB3}"/>
              </a:ext>
            </a:extLst>
          </p:cNvPr>
          <p:cNvSpPr txBox="1"/>
          <p:nvPr/>
        </p:nvSpPr>
        <p:spPr>
          <a:xfrm>
            <a:off x="292628" y="2990913"/>
            <a:ext cx="35528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Manikin Feedback </a:t>
            </a:r>
          </a:p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Monitors/Piston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9CCEC65-F265-4E26-835E-8B9694789053}"/>
              </a:ext>
            </a:extLst>
          </p:cNvPr>
          <p:cNvSpPr txBox="1"/>
          <p:nvPr/>
        </p:nvSpPr>
        <p:spPr>
          <a:xfrm>
            <a:off x="4296840" y="3555140"/>
            <a:ext cx="3187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Manikin &amp; AED Storage Bags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7F67E30-68B1-4EB4-B735-9C8E7C7863D7}"/>
              </a:ext>
            </a:extLst>
          </p:cNvPr>
          <p:cNvSpPr txBox="1"/>
          <p:nvPr/>
        </p:nvSpPr>
        <p:spPr>
          <a:xfrm>
            <a:off x="8108555" y="3002461"/>
            <a:ext cx="3187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Manikin Consumables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367FBA99-A680-451B-A725-E777B417704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2794" y="2131532"/>
            <a:ext cx="961796" cy="896219"/>
          </a:xfrm>
          <a:prstGeom prst="rect">
            <a:avLst/>
          </a:prstGeom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01614A0B-E004-40F1-8CB2-F578126DAD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08D200D-DD56-4829-A571-BFBA0AC7484C}"/>
              </a:ext>
            </a:extLst>
          </p:cNvPr>
          <p:cNvSpPr txBox="1"/>
          <p:nvPr/>
        </p:nvSpPr>
        <p:spPr>
          <a:xfrm>
            <a:off x="1301701" y="5211084"/>
            <a:ext cx="1913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AED Trainer Pads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1BC243-9FAF-4C06-AECB-C2BCFC653C3C}"/>
              </a:ext>
            </a:extLst>
          </p:cNvPr>
          <p:cNvSpPr txBox="1"/>
          <p:nvPr/>
        </p:nvSpPr>
        <p:spPr>
          <a:xfrm>
            <a:off x="4305683" y="5395979"/>
            <a:ext cx="3187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AED Trainer Pads Storage Tray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F10A44E-91FE-440D-8DE7-A71A64D73DD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1393" y="4288569"/>
            <a:ext cx="1038088" cy="112101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D7BEC61-CD5F-4A5D-9C08-17744CB92401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1148" y="4515284"/>
            <a:ext cx="916301" cy="85793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79C9BFE-4330-4AC0-AC91-68B38E36382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33368">
            <a:off x="2445372" y="3983979"/>
            <a:ext cx="761089" cy="118946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0E44D64-1E02-46D1-9B05-4EC207230E35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2581" y="4154065"/>
            <a:ext cx="794862" cy="722438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9C40419-5B78-4883-8660-9FCFD1523307}"/>
              </a:ext>
            </a:extLst>
          </p:cNvPr>
          <p:cNvSpPr txBox="1"/>
          <p:nvPr/>
        </p:nvSpPr>
        <p:spPr>
          <a:xfrm>
            <a:off x="8314136" y="5112124"/>
            <a:ext cx="2985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AED Trainer Cables / Remote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97D737D9-746B-4092-BF40-B153A38DF5F9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82084">
            <a:off x="8396975" y="4056337"/>
            <a:ext cx="776055" cy="1071808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316739B-810A-41EC-979E-C3792C445C24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22455">
            <a:off x="10535428" y="4302184"/>
            <a:ext cx="839799" cy="63085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B26EB436-1F25-4F53-AA70-9F8429E6DD8E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2111" y="2813640"/>
            <a:ext cx="465258" cy="64947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3DE1E8B8-5208-4BEE-B072-C1FFC6B905F1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4186" y="2886809"/>
            <a:ext cx="759679" cy="64947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BFCA5795-FA5C-4006-9DEE-5CD06C9C4CF7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0056" y="2872467"/>
            <a:ext cx="632123" cy="69381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1DEC064F-6465-474F-BA7B-B5A595D945ED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7485" y="2732544"/>
            <a:ext cx="455917" cy="670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3836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9CE1EA90-D5F0-432F-8475-CE211D7D912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1353800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AED Trainer Parts, Accessories &amp; Consumables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2D30AAD-EE3D-44BC-A909-3BB42A462B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01614A0B-E004-40F1-8CB2-F578126DAD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014EABA-ED42-4981-8B19-BD67F80320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82084">
            <a:off x="9570228" y="3702711"/>
            <a:ext cx="981678" cy="1355794"/>
          </a:xfrm>
          <a:prstGeom prst="rect">
            <a:avLst/>
          </a:prstGeom>
        </p:spPr>
      </p:pic>
      <p:pic>
        <p:nvPicPr>
          <p:cNvPr id="4" name="Picture 3" descr="A picture containing bag, accessory&#10;&#10;Description automatically generated">
            <a:extLst>
              <a:ext uri="{FF2B5EF4-FFF2-40B4-BE49-F238E27FC236}">
                <a16:creationId xmlns:a16="http://schemas.microsoft.com/office/drawing/2014/main" id="{0FA7B0CA-B65A-4BCC-9E7A-63FB201E27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9915" y="1887214"/>
            <a:ext cx="1037532" cy="132556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9EC54BA-597E-4370-A2A2-D05DC473C3C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2038" y="1765131"/>
            <a:ext cx="1944707" cy="213485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2411BFA-DA88-4E1B-9403-9A5B4DE6032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24483" y="2000630"/>
            <a:ext cx="2020184" cy="1546618"/>
          </a:xfrm>
          <a:prstGeom prst="rect">
            <a:avLst/>
          </a:prstGeom>
        </p:spPr>
      </p:pic>
      <p:pic>
        <p:nvPicPr>
          <p:cNvPr id="24" name="Picture 23" descr="A picture containing accessory, bag&#10;&#10;Description automatically generated">
            <a:extLst>
              <a:ext uri="{FF2B5EF4-FFF2-40B4-BE49-F238E27FC236}">
                <a16:creationId xmlns:a16="http://schemas.microsoft.com/office/drawing/2014/main" id="{6DAC7813-3A33-4B53-91DE-4574B231F6D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7081" y="1793515"/>
            <a:ext cx="1230927" cy="1496576"/>
          </a:xfrm>
          <a:prstGeom prst="rect">
            <a:avLst/>
          </a:prstGeom>
        </p:spPr>
      </p:pic>
      <p:pic>
        <p:nvPicPr>
          <p:cNvPr id="26" name="Picture 25" descr="A picture containing text&#10;&#10;Description automatically generated">
            <a:extLst>
              <a:ext uri="{FF2B5EF4-FFF2-40B4-BE49-F238E27FC236}">
                <a16:creationId xmlns:a16="http://schemas.microsoft.com/office/drawing/2014/main" id="{887495C5-7229-420A-B93E-37D1B109916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0301" y="3820957"/>
            <a:ext cx="1235337" cy="1103660"/>
          </a:xfrm>
          <a:prstGeom prst="rect">
            <a:avLst/>
          </a:prstGeom>
        </p:spPr>
      </p:pic>
      <p:pic>
        <p:nvPicPr>
          <p:cNvPr id="28" name="Picture 27" descr="A picture containing text&#10;&#10;Description automatically generated">
            <a:extLst>
              <a:ext uri="{FF2B5EF4-FFF2-40B4-BE49-F238E27FC236}">
                <a16:creationId xmlns:a16="http://schemas.microsoft.com/office/drawing/2014/main" id="{CF72AF2A-E872-4FB4-BE0A-423F1520046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507" y="4251643"/>
            <a:ext cx="1292342" cy="1166212"/>
          </a:xfrm>
          <a:prstGeom prst="rect">
            <a:avLst/>
          </a:prstGeom>
        </p:spPr>
      </p:pic>
      <p:pic>
        <p:nvPicPr>
          <p:cNvPr id="30" name="Picture 29" descr="A picture containing text, queen&#10;&#10;Description automatically generated">
            <a:extLst>
              <a:ext uri="{FF2B5EF4-FFF2-40B4-BE49-F238E27FC236}">
                <a16:creationId xmlns:a16="http://schemas.microsoft.com/office/drawing/2014/main" id="{423F2020-B130-4044-B3B8-4D41711A684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2887">
            <a:off x="2544329" y="3997967"/>
            <a:ext cx="1220662" cy="1791998"/>
          </a:xfrm>
          <a:prstGeom prst="rect">
            <a:avLst/>
          </a:prstGeom>
        </p:spPr>
      </p:pic>
      <p:pic>
        <p:nvPicPr>
          <p:cNvPr id="32" name="Picture 31" descr="A picture containing text&#10;&#10;Description automatically generated">
            <a:extLst>
              <a:ext uri="{FF2B5EF4-FFF2-40B4-BE49-F238E27FC236}">
                <a16:creationId xmlns:a16="http://schemas.microsoft.com/office/drawing/2014/main" id="{65BDDE38-29E1-4BD2-BEC4-D72B9530804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02104" y="4668547"/>
            <a:ext cx="455633" cy="120625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8C04E00-8B63-47A2-B8F4-E53CA0F58D8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4068" y="4389517"/>
            <a:ext cx="1213200" cy="131011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975DFC5-AADB-41C2-A95F-86C14AD22A5D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1922" y="4244109"/>
            <a:ext cx="1089716" cy="102029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EC05D5F-4CDC-4343-B270-91D77574ED42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22455">
            <a:off x="7019438" y="4684603"/>
            <a:ext cx="1119598" cy="8410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A31BFF-3B84-4C94-8E31-9139C32EA62A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458548">
            <a:off x="9774705" y="4745835"/>
            <a:ext cx="1065968" cy="114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2476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New Product Introductions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BC52856-D963-48F8-BC08-E33CF0D98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7981" y="2478841"/>
            <a:ext cx="5036038" cy="9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CE848F1-F9C8-4423-93A5-AA1431174219}"/>
              </a:ext>
            </a:extLst>
          </p:cNvPr>
          <p:cNvCxnSpPr/>
          <p:nvPr/>
        </p:nvCxnSpPr>
        <p:spPr>
          <a:xfrm>
            <a:off x="786384" y="192938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4E9CB5E-FEDE-4B40-8FF6-048058EF84C9}"/>
              </a:ext>
            </a:extLst>
          </p:cNvPr>
          <p:cNvCxnSpPr/>
          <p:nvPr/>
        </p:nvCxnSpPr>
        <p:spPr>
          <a:xfrm>
            <a:off x="783336" y="509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93371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DD27E-E08A-48CA-B989-D622C5BDE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619502-5807-43EF-94AF-1F9C466C1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256" y="1770761"/>
            <a:ext cx="10515600" cy="435133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Introduction to PRESTAN</a:t>
            </a:r>
          </a:p>
          <a:p>
            <a:pPr>
              <a:lnSpc>
                <a:spcPct val="100000"/>
              </a:lnSpc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Product Offerings</a:t>
            </a:r>
          </a:p>
          <a:p>
            <a:pPr>
              <a:lnSpc>
                <a:spcPct val="100000"/>
              </a:lnSpc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New Product Introductions</a:t>
            </a:r>
          </a:p>
          <a:p>
            <a:pPr>
              <a:lnSpc>
                <a:spcPct val="100000"/>
              </a:lnSpc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Q&amp;A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102970-EECF-4761-8594-0B903F0C15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89704750-2B8B-4935-92F0-8CB5B14F8C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30FFAC7-4757-4E82-BA0C-B9481E4D4F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pic>
        <p:nvPicPr>
          <p:cNvPr id="7" name="Picture 6" descr="A picture containing person, people&#10;&#10;Description automatically generated">
            <a:extLst>
              <a:ext uri="{FF2B5EF4-FFF2-40B4-BE49-F238E27FC236}">
                <a16:creationId xmlns:a16="http://schemas.microsoft.com/office/drawing/2014/main" id="{2BF2EFD0-76BF-47D4-B8B7-7699D6C0607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47641" y="1742731"/>
            <a:ext cx="5444359" cy="380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5074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4E70581-2886-479D-BB5B-0F74116A15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0775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1353800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PRESTAN Infant Ultralite</a:t>
            </a:r>
            <a:r>
              <a:rPr lang="en-US" baseline="30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®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 Manikin</a:t>
            </a:r>
            <a:endParaRPr lang="en-US" b="1" i="1" dirty="0">
              <a:solidFill>
                <a:schemeClr val="accent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E16C6C1-721A-4706-91BC-6A9E9CA10F1C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5326CE5-0083-47D8-A3CB-E278033051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3128" y="1730258"/>
            <a:ext cx="6017469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3000" b="0" i="0" u="none" strike="noStrike" dirty="0">
                <a:solidFill>
                  <a:srgbClr val="0F2862"/>
                </a:solidFill>
                <a:effectLst/>
              </a:rPr>
              <a:t>PRESTAN is committed to </a:t>
            </a:r>
            <a:r>
              <a:rPr lang="en-US" sz="3000" b="1" i="1" u="none" strike="noStrike" dirty="0">
                <a:solidFill>
                  <a:srgbClr val="0F2862"/>
                </a:solidFill>
                <a:effectLst/>
              </a:rPr>
              <a:t>building confidence</a:t>
            </a:r>
            <a:r>
              <a:rPr lang="en-US" sz="3000" b="0" i="0" u="none" strike="noStrike" dirty="0">
                <a:solidFill>
                  <a:srgbClr val="0F2862"/>
                </a:solidFill>
                <a:effectLst/>
              </a:rPr>
              <a:t> by </a:t>
            </a:r>
            <a:r>
              <a:rPr lang="en-US" sz="3000" b="1" i="0" u="none" strike="noStrike" dirty="0">
                <a:solidFill>
                  <a:srgbClr val="00B050"/>
                </a:solidFill>
                <a:effectLst/>
              </a:rPr>
              <a:t>expanding our most compact, lightweight </a:t>
            </a:r>
            <a:r>
              <a:rPr lang="en-US" sz="3000" dirty="0">
                <a:solidFill>
                  <a:srgbClr val="002060"/>
                </a:solidFill>
              </a:rPr>
              <a:t>product offering </a:t>
            </a:r>
            <a:r>
              <a:rPr lang="en-US" sz="3000" dirty="0">
                <a:solidFill>
                  <a:srgbClr val="203864"/>
                </a:solidFill>
              </a:rPr>
              <a:t>designed to meet instructor’s needs in a full range </a:t>
            </a:r>
            <a:r>
              <a:rPr lang="en-US" sz="3000" dirty="0">
                <a:solidFill>
                  <a:srgbClr val="002060"/>
                </a:solidFill>
              </a:rPr>
              <a:t>of training environments including </a:t>
            </a:r>
            <a:r>
              <a:rPr lang="en-US" sz="3000" b="1" i="1" dirty="0">
                <a:solidFill>
                  <a:srgbClr val="002060"/>
                </a:solidFill>
              </a:rPr>
              <a:t>on-the-go</a:t>
            </a:r>
            <a:r>
              <a:rPr lang="en-US" sz="3000" dirty="0">
                <a:solidFill>
                  <a:srgbClr val="002060"/>
                </a:solidFill>
              </a:rPr>
              <a:t> &amp; </a:t>
            </a:r>
            <a:r>
              <a:rPr lang="en-US" sz="3000" b="1" i="1" dirty="0">
                <a:solidFill>
                  <a:srgbClr val="002060"/>
                </a:solidFill>
              </a:rPr>
              <a:t>virtual training</a:t>
            </a:r>
            <a:r>
              <a:rPr lang="en-US" sz="3000" dirty="0">
                <a:solidFill>
                  <a:srgbClr val="002060"/>
                </a:solidFill>
              </a:rPr>
              <a:t>!</a:t>
            </a:r>
            <a:endParaRPr lang="en-US" sz="3000" i="0" strike="noStrike" dirty="0">
              <a:solidFill>
                <a:srgbClr val="002060"/>
              </a:solidFill>
              <a:effectLst/>
            </a:endParaRPr>
          </a:p>
          <a:p>
            <a:pPr marL="0" indent="0">
              <a:buNone/>
            </a:pPr>
            <a:endParaRPr lang="en-US" sz="1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Easy to set up, use and clean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Compact, portable and lightweight to carry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Available with CPR feedback only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Medium and Dark skin tones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Single, 4-pack, 12-pack and Diversity Kits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3-year Limited Warranty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5DE7074E-4C9F-447B-9EB2-B14780A0D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picture containing indoor, items, tray, blue&#10;&#10;Description automatically generated">
            <a:extLst>
              <a:ext uri="{FF2B5EF4-FFF2-40B4-BE49-F238E27FC236}">
                <a16:creationId xmlns:a16="http://schemas.microsoft.com/office/drawing/2014/main" id="{0B4663E9-4DA2-FAB0-5020-2B1ADDEA158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628" y="1341909"/>
            <a:ext cx="5432085" cy="25871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20EACD7-3B0D-07F3-49BA-A5D0D244C6B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7643" y="3860359"/>
            <a:ext cx="2210128" cy="16162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5D837E-6AD2-60F2-0CD0-48D431A89C9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27015">
            <a:off x="3824521" y="5309444"/>
            <a:ext cx="1117501" cy="7837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EBBE4AC-190A-DF85-C60C-631F8663221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583" y="3928719"/>
            <a:ext cx="1614766" cy="195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91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7"/>
            <a:ext cx="11353801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PRESTAN Female Accessory</a:t>
            </a:r>
            <a:r>
              <a:rPr lang="en-US" baseline="300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TM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endParaRPr lang="en-US" b="1" i="1" dirty="0">
              <a:solidFill>
                <a:srgbClr val="00B050"/>
              </a:solidFill>
              <a:latin typeface="+mn-lt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B2CC94C-421B-4527-94E0-2AA4FF03AA47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>
            <a:extLst>
              <a:ext uri="{FF2B5EF4-FFF2-40B4-BE49-F238E27FC236}">
                <a16:creationId xmlns:a16="http://schemas.microsoft.com/office/drawing/2014/main" id="{D9F8BC39-E6BA-462A-808A-5C6A9D6FEB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D5DB357-039C-4037-A50D-1BDBA069F7F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FA30711-36CA-4C4C-93E6-1E1939E458F7}"/>
              </a:ext>
            </a:extLst>
          </p:cNvPr>
          <p:cNvSpPr txBox="1"/>
          <p:nvPr/>
        </p:nvSpPr>
        <p:spPr>
          <a:xfrm>
            <a:off x="6725856" y="4304509"/>
            <a:ext cx="480472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i="0" dirty="0">
                <a:solidFill>
                  <a:srgbClr val="013E75"/>
                </a:solidFill>
                <a:effectLst/>
                <a:latin typeface="Tahoma" panose="020B0604030504040204" pitchFamily="34" charset="0"/>
              </a:rPr>
              <a:t>The PRESTAN Female Accessory</a:t>
            </a:r>
          </a:p>
          <a:p>
            <a:pPr algn="ctr"/>
            <a:r>
              <a:rPr lang="en-US" sz="2000" b="1" i="0" dirty="0">
                <a:solidFill>
                  <a:srgbClr val="013E75"/>
                </a:solidFill>
                <a:effectLst/>
                <a:latin typeface="Tahoma" panose="020B0604030504040204" pitchFamily="34" charset="0"/>
              </a:rPr>
              <a:t>has been designed to:﻿</a:t>
            </a:r>
            <a:endParaRPr lang="en-US" sz="2000" b="0" i="0" dirty="0">
              <a:solidFill>
                <a:srgbClr val="000000"/>
              </a:solidFill>
              <a:effectLst/>
              <a:latin typeface="Tahoma" panose="020B0604030504040204" pitchFamily="34" charset="0"/>
            </a:endParaRPr>
          </a:p>
          <a:p>
            <a:pPr algn="ctr"/>
            <a:r>
              <a:rPr lang="en-US" b="0" i="0" dirty="0">
                <a:solidFill>
                  <a:srgbClr val="013E75"/>
                </a:solidFill>
                <a:effectLst/>
                <a:latin typeface="Tahoma" panose="020B0604030504040204" pitchFamily="34" charset="0"/>
              </a:rPr>
              <a:t>*Build Confidence in CPR Training</a:t>
            </a:r>
            <a:endParaRPr lang="en-US" b="0" i="0" dirty="0">
              <a:solidFill>
                <a:srgbClr val="000000"/>
              </a:solidFill>
              <a:effectLst/>
              <a:latin typeface="Tahoma" panose="020B0604030504040204" pitchFamily="34" charset="0"/>
            </a:endParaRPr>
          </a:p>
          <a:p>
            <a:pPr algn="ctr"/>
            <a:r>
              <a:rPr lang="en-US" b="0" i="0" dirty="0">
                <a:solidFill>
                  <a:srgbClr val="013E75"/>
                </a:solidFill>
                <a:effectLst/>
                <a:latin typeface="Tahoma" panose="020B0604030504040204" pitchFamily="34" charset="0"/>
              </a:rPr>
              <a:t>*Improve CPR Survival Rates in Women</a:t>
            </a:r>
            <a:endParaRPr lang="en-US" b="0" i="0" dirty="0">
              <a:solidFill>
                <a:srgbClr val="000000"/>
              </a:solidFill>
              <a:effectLst/>
              <a:latin typeface="Tahoma" panose="020B0604030504040204" pitchFamily="34" charset="0"/>
            </a:endParaRPr>
          </a:p>
          <a:p>
            <a:pPr algn="ctr"/>
            <a:r>
              <a:rPr lang="en-US" b="0" i="0" dirty="0">
                <a:solidFill>
                  <a:srgbClr val="013E75"/>
                </a:solidFill>
                <a:effectLst/>
                <a:latin typeface="Tahoma" panose="020B0604030504040204" pitchFamily="34" charset="0"/>
              </a:rPr>
              <a:t>*Encourage Dialogue &amp; Breakdown Barriers</a:t>
            </a:r>
            <a:endParaRPr lang="en-US" b="0" i="0" dirty="0">
              <a:solidFill>
                <a:srgbClr val="000000"/>
              </a:solidFill>
              <a:effectLst/>
              <a:latin typeface="Tahoma" panose="020B0604030504040204" pitchFamily="34" charset="0"/>
            </a:endParaRPr>
          </a:p>
          <a:p>
            <a:pPr algn="ctr"/>
            <a:r>
              <a:rPr lang="en-US" b="0" i="0" dirty="0">
                <a:solidFill>
                  <a:srgbClr val="013E75"/>
                </a:solidFill>
                <a:effectLst/>
                <a:latin typeface="Tahoma" panose="020B0604030504040204" pitchFamily="34" charset="0"/>
              </a:rPr>
              <a:t>*Eliminate Gender Bias in CPR Administration</a:t>
            </a:r>
            <a:endParaRPr lang="en-US" b="0" i="0" dirty="0">
              <a:solidFill>
                <a:srgbClr val="000000"/>
              </a:solidFill>
              <a:effectLst/>
              <a:latin typeface="Tahoma" panose="020B0604030504040204" pitchFamily="34" charset="0"/>
            </a:endParaRPr>
          </a:p>
        </p:txBody>
      </p:sp>
      <p:pic>
        <p:nvPicPr>
          <p:cNvPr id="5" name="Online Media 4" title="PRESTAN Female Accessory - Did You Know...">
            <a:hlinkClick r:id="" action="ppaction://media"/>
            <a:extLst>
              <a:ext uri="{FF2B5EF4-FFF2-40B4-BE49-F238E27FC236}">
                <a16:creationId xmlns:a16="http://schemas.microsoft.com/office/drawing/2014/main" id="{919C8F7A-5BAB-45D9-8342-893ACE9464B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079040" y="2860315"/>
            <a:ext cx="5525729" cy="3122037"/>
          </a:xfrm>
          <a:prstGeom prst="rect">
            <a:avLst/>
          </a:prstGeom>
        </p:spPr>
      </p:pic>
      <p:pic>
        <p:nvPicPr>
          <p:cNvPr id="7" name="Picture 6" descr="A picture containing clothing&#10;&#10;Description automatically generated">
            <a:extLst>
              <a:ext uri="{FF2B5EF4-FFF2-40B4-BE49-F238E27FC236}">
                <a16:creationId xmlns:a16="http://schemas.microsoft.com/office/drawing/2014/main" id="{5DC828DB-3DD6-4B03-BEF8-E60858F1279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0184" y="1341452"/>
            <a:ext cx="3376072" cy="2906452"/>
          </a:xfrm>
          <a:prstGeom prst="rect">
            <a:avLst/>
          </a:prstGeom>
        </p:spPr>
      </p:pic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A6F8350E-A1F1-4081-B4FF-021154EAC7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86184"/>
            <a:ext cx="682384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PRESTAN is committed to </a:t>
            </a:r>
            <a:r>
              <a:rPr lang="en-US" b="1" i="1" dirty="0">
                <a:solidFill>
                  <a:schemeClr val="accent1">
                    <a:lumMod val="50000"/>
                  </a:schemeClr>
                </a:solidFill>
              </a:rPr>
              <a:t>building confidence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to help </a:t>
            </a:r>
            <a:r>
              <a:rPr lang="en-US" b="1" dirty="0">
                <a:solidFill>
                  <a:schemeClr val="accent6"/>
                </a:solidFill>
              </a:rPr>
              <a:t>save more women’s lives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1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A close up of a device&#10;&#10;Description automatically generated">
            <a:extLst>
              <a:ext uri="{FF2B5EF4-FFF2-40B4-BE49-F238E27FC236}">
                <a16:creationId xmlns:a16="http://schemas.microsoft.com/office/drawing/2014/main" id="{440ADBD0-AED8-41AF-88B8-4803861CC56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8434" y="3275617"/>
            <a:ext cx="1468669" cy="18263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1353800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PRESTAN Professional Adult Series 2000 Manikin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8C9FCD0-A089-430F-833F-0D8B813EA531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>
            <a:extLst>
              <a:ext uri="{FF2B5EF4-FFF2-40B4-BE49-F238E27FC236}">
                <a16:creationId xmlns:a16="http://schemas.microsoft.com/office/drawing/2014/main" id="{4DE3DAA6-953C-473F-B707-3DA91CD0E6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A1A75BF0-C538-4939-8F64-59A231DB6F7E}"/>
              </a:ext>
            </a:extLst>
          </p:cNvPr>
          <p:cNvSpPr txBox="1">
            <a:spLocks/>
          </p:cNvSpPr>
          <p:nvPr/>
        </p:nvSpPr>
        <p:spPr>
          <a:xfrm>
            <a:off x="5899195" y="1363438"/>
            <a:ext cx="6203249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rgbClr val="0F2862"/>
                </a:solidFill>
              </a:rPr>
              <a:t>PRESTAN is committed to </a:t>
            </a:r>
            <a:r>
              <a:rPr lang="en-US" b="1" i="1" dirty="0">
                <a:solidFill>
                  <a:srgbClr val="0F2862"/>
                </a:solidFill>
              </a:rPr>
              <a:t>building confidence</a:t>
            </a:r>
            <a:r>
              <a:rPr lang="en-US" dirty="0">
                <a:solidFill>
                  <a:srgbClr val="0F2862"/>
                </a:solidFill>
              </a:rPr>
              <a:t> with </a:t>
            </a:r>
            <a:r>
              <a:rPr lang="en-US" b="1" dirty="0">
                <a:solidFill>
                  <a:srgbClr val="00B050"/>
                </a:solidFill>
              </a:rPr>
              <a:t>Advanced CPR Feedback </a:t>
            </a:r>
            <a:r>
              <a:rPr lang="en-US" dirty="0">
                <a:solidFill>
                  <a:srgbClr val="002060"/>
                </a:solidFill>
              </a:rPr>
              <a:t>via a Bluetooth® enabled PRESTAN CPR Feedback app</a:t>
            </a:r>
          </a:p>
          <a:p>
            <a:r>
              <a:rPr lang="en-US" sz="2200" dirty="0">
                <a:solidFill>
                  <a:schemeClr val="accent1">
                    <a:lumMod val="50000"/>
                  </a:schemeClr>
                </a:solidFill>
              </a:rPr>
              <a:t>Advanced CPR feedback parameters include </a:t>
            </a:r>
            <a:r>
              <a:rPr lang="en-US" sz="2200" b="1" dirty="0">
                <a:solidFill>
                  <a:srgbClr val="00B050"/>
                </a:solidFill>
              </a:rPr>
              <a:t>rate, depth, recoil, ventilation and hands-off time</a:t>
            </a:r>
          </a:p>
          <a:p>
            <a:r>
              <a:rPr lang="en-US" sz="2200" dirty="0">
                <a:solidFill>
                  <a:schemeClr val="accent1">
                    <a:lumMod val="50000"/>
                  </a:schemeClr>
                </a:solidFill>
              </a:rPr>
              <a:t>Single or 4-pack; medium or dark skin tone</a:t>
            </a:r>
          </a:p>
          <a:p>
            <a:r>
              <a:rPr lang="en-US" sz="2200" dirty="0">
                <a:solidFill>
                  <a:schemeClr val="accent1">
                    <a:lumMod val="50000"/>
                  </a:schemeClr>
                </a:solidFill>
              </a:rPr>
              <a:t>Add-on Kit available to upgrade PRESTAN Professional Adult and Jaw Thrust Manikins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(</a:t>
            </a:r>
            <a:r>
              <a:rPr lang="en-US" sz="20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2018 model or newer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)</a:t>
            </a:r>
          </a:p>
          <a:p>
            <a:r>
              <a:rPr lang="en-US" sz="22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Free PRESTAN CPR Feedback app available on Apple and Android devices</a:t>
            </a:r>
          </a:p>
          <a:p>
            <a:r>
              <a:rPr lang="en-US" sz="22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1-year warranty</a:t>
            </a:r>
          </a:p>
        </p:txBody>
      </p:sp>
      <p:pic>
        <p:nvPicPr>
          <p:cNvPr id="12" name="Picture 11" descr="A close up of a mans face&#10;&#10;Description automatically generated">
            <a:extLst>
              <a:ext uri="{FF2B5EF4-FFF2-40B4-BE49-F238E27FC236}">
                <a16:creationId xmlns:a16="http://schemas.microsoft.com/office/drawing/2014/main" id="{893978ED-ECA3-4B68-9C15-8164B3EC76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1832" y="1685430"/>
            <a:ext cx="2241846" cy="1493154"/>
          </a:xfrm>
          <a:prstGeom prst="rect">
            <a:avLst/>
          </a:prstGeom>
        </p:spPr>
      </p:pic>
      <p:pic>
        <p:nvPicPr>
          <p:cNvPr id="17" name="Picture 16" descr="Graphical user interface&#10;&#10;Description automatically generated">
            <a:extLst>
              <a:ext uri="{FF2B5EF4-FFF2-40B4-BE49-F238E27FC236}">
                <a16:creationId xmlns:a16="http://schemas.microsoft.com/office/drawing/2014/main" id="{DE2A951D-8321-460D-BE10-ADDF16D46D7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2389" y="1368938"/>
            <a:ext cx="2671713" cy="2384975"/>
          </a:xfrm>
          <a:prstGeom prst="rect">
            <a:avLst/>
          </a:prstGeom>
        </p:spPr>
      </p:pic>
      <p:pic>
        <p:nvPicPr>
          <p:cNvPr id="20" name="Picture 19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4C20279-4D9D-454E-ABA7-BBA76EC2972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776" y="3877927"/>
            <a:ext cx="1266825" cy="2076450"/>
          </a:xfrm>
          <a:prstGeom prst="rect">
            <a:avLst/>
          </a:prstGeom>
        </p:spPr>
      </p:pic>
      <p:pic>
        <p:nvPicPr>
          <p:cNvPr id="27" name="Picture 26" descr="Graphical user interface, application, table&#10;&#10;Description automatically generated">
            <a:extLst>
              <a:ext uri="{FF2B5EF4-FFF2-40B4-BE49-F238E27FC236}">
                <a16:creationId xmlns:a16="http://schemas.microsoft.com/office/drawing/2014/main" id="{A173FC8B-D5A2-4628-9847-C7C36014FE2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5111" y="3875718"/>
            <a:ext cx="1228725" cy="2095500"/>
          </a:xfrm>
          <a:prstGeom prst="rect">
            <a:avLst/>
          </a:prstGeom>
        </p:spPr>
      </p:pic>
      <p:pic>
        <p:nvPicPr>
          <p:cNvPr id="29" name="Picture 28" descr="A picture containing game&#10;&#10;Description automatically generated">
            <a:extLst>
              <a:ext uri="{FF2B5EF4-FFF2-40B4-BE49-F238E27FC236}">
                <a16:creationId xmlns:a16="http://schemas.microsoft.com/office/drawing/2014/main" id="{33403239-200A-4B06-B9D5-1642812C9F8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840" y="4988111"/>
            <a:ext cx="1038361" cy="116117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772D1D0-9335-4ADF-B126-8ACC8875228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8242" y="3857671"/>
            <a:ext cx="1228725" cy="211696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BE6B8E0-C96F-466D-82AE-3A101CC971E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3087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56F870B-4C7B-4B52-BABE-516A43AF87F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6632" y="4404192"/>
            <a:ext cx="2098756" cy="1378784"/>
          </a:xfrm>
          <a:prstGeom prst="rect">
            <a:avLst/>
          </a:prstGeom>
        </p:spPr>
      </p:pic>
      <p:pic>
        <p:nvPicPr>
          <p:cNvPr id="10" name="Picture 9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DB5A794A-D86E-464D-AE5D-D0454ECB5A4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1215" y="4303386"/>
            <a:ext cx="2559420" cy="1805896"/>
          </a:xfrm>
          <a:prstGeom prst="rect">
            <a:avLst/>
          </a:prstGeom>
        </p:spPr>
      </p:pic>
      <p:pic>
        <p:nvPicPr>
          <p:cNvPr id="15" name="Picture 14" descr="A picture containing table, boy, holding, person&#10;&#10;Description automatically generated">
            <a:extLst>
              <a:ext uri="{FF2B5EF4-FFF2-40B4-BE49-F238E27FC236}">
                <a16:creationId xmlns:a16="http://schemas.microsoft.com/office/drawing/2014/main" id="{A5D8C2F9-569A-4B97-A3E3-9766421DFBE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1215" y="1448312"/>
            <a:ext cx="2393283" cy="12801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PRESTAN Manikin Diversity Kits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D7E50AE-7745-4131-88C1-F2FA8D3F22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631929"/>
            <a:ext cx="583286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0" i="0" u="none" strike="noStrike" dirty="0">
                <a:solidFill>
                  <a:srgbClr val="0F2862"/>
                </a:solidFill>
                <a:effectLst/>
              </a:rPr>
              <a:t>PRESTAN is committed to </a:t>
            </a:r>
            <a:r>
              <a:rPr lang="en-US" b="1" i="1" u="none" strike="noStrike" dirty="0">
                <a:solidFill>
                  <a:srgbClr val="0F2862"/>
                </a:solidFill>
                <a:effectLst/>
              </a:rPr>
              <a:t>building confidence</a:t>
            </a:r>
            <a:r>
              <a:rPr lang="en-US" b="0" i="0" u="none" strike="noStrike" dirty="0">
                <a:solidFill>
                  <a:srgbClr val="0F2862"/>
                </a:solidFill>
                <a:effectLst/>
              </a:rPr>
              <a:t> with new Diversity Kits that </a:t>
            </a:r>
            <a:r>
              <a:rPr lang="en-US" b="1" i="0" u="none" strike="noStrike" dirty="0">
                <a:solidFill>
                  <a:schemeClr val="accent6"/>
                </a:solidFill>
                <a:effectLst/>
              </a:rPr>
              <a:t>combine both medium and dark skin tone </a:t>
            </a:r>
            <a:r>
              <a:rPr lang="en-US" i="0" u="none" strike="noStrike" dirty="0">
                <a:solidFill>
                  <a:srgbClr val="0F2862"/>
                </a:solidFill>
                <a:effectLst/>
              </a:rPr>
              <a:t>manikins </a:t>
            </a:r>
            <a:r>
              <a:rPr lang="en-US" b="0" i="0" u="none" strike="noStrike" dirty="0">
                <a:solidFill>
                  <a:srgbClr val="0F2862"/>
                </a:solidFill>
                <a:effectLst/>
              </a:rPr>
              <a:t>in one bag</a:t>
            </a:r>
          </a:p>
          <a:p>
            <a:pPr marL="0" indent="0">
              <a:buNone/>
            </a:pPr>
            <a:endParaRPr lang="en-US" sz="1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2600" dirty="0">
                <a:solidFill>
                  <a:schemeClr val="accent1">
                    <a:lumMod val="50000"/>
                  </a:schemeClr>
                </a:solidFill>
              </a:rPr>
              <a:t>TAKE2</a:t>
            </a:r>
            <a:r>
              <a:rPr lang="en-US" sz="2600" baseline="30000" dirty="0">
                <a:solidFill>
                  <a:schemeClr val="accent1">
                    <a:lumMod val="50000"/>
                  </a:schemeClr>
                </a:solidFill>
              </a:rPr>
              <a:t>TM</a:t>
            </a:r>
            <a:r>
              <a:rPr lang="en-US" sz="2600" dirty="0">
                <a:solidFill>
                  <a:schemeClr val="accent1">
                    <a:lumMod val="50000"/>
                  </a:schemeClr>
                </a:solidFill>
              </a:rPr>
              <a:t> Diversity Kit</a:t>
            </a:r>
          </a:p>
          <a:p>
            <a:r>
              <a:rPr lang="en-US" sz="2600" dirty="0">
                <a:solidFill>
                  <a:schemeClr val="accent1">
                    <a:lumMod val="50000"/>
                  </a:schemeClr>
                </a:solidFill>
              </a:rPr>
              <a:t>Professional Adult Manikin Diversity Kit</a:t>
            </a:r>
          </a:p>
          <a:p>
            <a:r>
              <a:rPr lang="en-US" sz="2600" dirty="0">
                <a:solidFill>
                  <a:schemeClr val="accent1">
                    <a:lumMod val="50000"/>
                  </a:schemeClr>
                </a:solidFill>
              </a:rPr>
              <a:t>Professional Child Manikin Diversity Kit</a:t>
            </a:r>
          </a:p>
          <a:p>
            <a:r>
              <a:rPr lang="en-US" sz="2600" dirty="0">
                <a:solidFill>
                  <a:schemeClr val="accent1">
                    <a:lumMod val="50000"/>
                  </a:schemeClr>
                </a:solidFill>
              </a:rPr>
              <a:t>Professional Infant Manikin Diversity Kit</a:t>
            </a:r>
          </a:p>
          <a:p>
            <a:r>
              <a:rPr lang="en-US" sz="2600" dirty="0">
                <a:solidFill>
                  <a:schemeClr val="accent1">
                    <a:lumMod val="50000"/>
                  </a:schemeClr>
                </a:solidFill>
              </a:rPr>
              <a:t>Ultralite® Diversity Kit, 4-pack &amp; 12-pack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8C9FCD0-A089-430F-833F-0D8B813EA531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>
            <a:extLst>
              <a:ext uri="{FF2B5EF4-FFF2-40B4-BE49-F238E27FC236}">
                <a16:creationId xmlns:a16="http://schemas.microsoft.com/office/drawing/2014/main" id="{4DE3DAA6-953C-473F-B707-3DA91CD0E6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4F1914B-E348-47EA-9B22-552BAC7D997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pic>
        <p:nvPicPr>
          <p:cNvPr id="6" name="Picture 5" descr="A picture containing holding&#10;&#10;Description automatically generated">
            <a:extLst>
              <a:ext uri="{FF2B5EF4-FFF2-40B4-BE49-F238E27FC236}">
                <a16:creationId xmlns:a16="http://schemas.microsoft.com/office/drawing/2014/main" id="{333280F0-9FCF-4557-9F74-138DD7788CF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4491" y="1526984"/>
            <a:ext cx="2305649" cy="1143000"/>
          </a:xfrm>
          <a:prstGeom prst="rect">
            <a:avLst/>
          </a:prstGeom>
        </p:spPr>
      </p:pic>
      <p:pic>
        <p:nvPicPr>
          <p:cNvPr id="8" name="Picture 7" descr="A close up of a mans face&#10;&#10;Description automatically generated">
            <a:extLst>
              <a:ext uri="{FF2B5EF4-FFF2-40B4-BE49-F238E27FC236}">
                <a16:creationId xmlns:a16="http://schemas.microsoft.com/office/drawing/2014/main" id="{D1E78BFF-1995-4A27-A99E-ADBBE63F7C7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98556" y="2935629"/>
            <a:ext cx="2332164" cy="1143000"/>
          </a:xfrm>
          <a:prstGeom prst="rect">
            <a:avLst/>
          </a:prstGeom>
        </p:spPr>
      </p:pic>
      <p:pic>
        <p:nvPicPr>
          <p:cNvPr id="19" name="Picture 18" descr="A person holding a baby&#10;&#10;Description automatically generated">
            <a:extLst>
              <a:ext uri="{FF2B5EF4-FFF2-40B4-BE49-F238E27FC236}">
                <a16:creationId xmlns:a16="http://schemas.microsoft.com/office/drawing/2014/main" id="{C6B9EFF4-348B-461E-9F3A-E5436B6E319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55393" y="2921756"/>
            <a:ext cx="2163844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6143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55DCD15B-0113-439A-B5E1-724DC7C3A3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75232" y="1652422"/>
            <a:ext cx="3688240" cy="20243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PRESTAN CPR Training Supplies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D7E50AE-7745-4131-88C1-F2FA8D3F22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820882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PRESTAN is committed to </a:t>
            </a:r>
            <a:r>
              <a:rPr lang="en-US" b="1" i="1" dirty="0">
                <a:solidFill>
                  <a:schemeClr val="accent1">
                    <a:lumMod val="50000"/>
                  </a:schemeClr>
                </a:solidFill>
              </a:rPr>
              <a:t>building confidence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in CPR/AED training instructors and their students with a </a:t>
            </a:r>
            <a:r>
              <a:rPr lang="en-US" b="1" dirty="0">
                <a:solidFill>
                  <a:schemeClr val="accent6"/>
                </a:solidFill>
              </a:rPr>
              <a:t>new line of branded           CPR Training Supplies</a:t>
            </a:r>
          </a:p>
          <a:p>
            <a:pPr lvl="1"/>
            <a:endParaRPr lang="en-US" sz="1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2600" dirty="0">
                <a:solidFill>
                  <a:schemeClr val="accent1">
                    <a:lumMod val="50000"/>
                  </a:schemeClr>
                </a:solidFill>
              </a:rPr>
              <a:t>Manikin Shirts</a:t>
            </a:r>
          </a:p>
          <a:p>
            <a:r>
              <a:rPr lang="en-US" sz="2600" dirty="0">
                <a:solidFill>
                  <a:schemeClr val="accent1">
                    <a:lumMod val="50000"/>
                  </a:schemeClr>
                </a:solidFill>
              </a:rPr>
              <a:t>Kneeling Pads</a:t>
            </a:r>
          </a:p>
          <a:p>
            <a:r>
              <a:rPr lang="en-US" sz="2600" dirty="0">
                <a:solidFill>
                  <a:schemeClr val="accent1">
                    <a:lumMod val="50000"/>
                  </a:schemeClr>
                </a:solidFill>
              </a:rPr>
              <a:t>Training Face Masks &amp; Adaptors</a:t>
            </a:r>
          </a:p>
          <a:p>
            <a:r>
              <a:rPr lang="en-US" sz="2600" dirty="0">
                <a:solidFill>
                  <a:schemeClr val="accent1">
                    <a:lumMod val="50000"/>
                  </a:schemeClr>
                </a:solidFill>
              </a:rPr>
              <a:t>Rescue Barrier Keychains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8C9FCD0-A089-430F-833F-0D8B813EA531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person sitting posing for the camera&#10;&#10;Description automatically generated">
            <a:extLst>
              <a:ext uri="{FF2B5EF4-FFF2-40B4-BE49-F238E27FC236}">
                <a16:creationId xmlns:a16="http://schemas.microsoft.com/office/drawing/2014/main" id="{8AE2E4D1-038E-414E-85B6-F66BF0DE62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22650" y="3941531"/>
            <a:ext cx="2221373" cy="1723944"/>
          </a:xfrm>
          <a:prstGeom prst="rect">
            <a:avLst/>
          </a:prstGeom>
        </p:spPr>
      </p:pic>
      <p:pic>
        <p:nvPicPr>
          <p:cNvPr id="12" name="Picture 11" descr="A picture containing indoor, bottle, sitting, table&#10;&#10;Description automatically generated">
            <a:extLst>
              <a:ext uri="{FF2B5EF4-FFF2-40B4-BE49-F238E27FC236}">
                <a16:creationId xmlns:a16="http://schemas.microsoft.com/office/drawing/2014/main" id="{5AA4D3BB-368D-4DFE-A5F2-FDCA0BFFC28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11477" y="4626382"/>
            <a:ext cx="1557524" cy="1267714"/>
          </a:xfrm>
          <a:prstGeom prst="rect">
            <a:avLst/>
          </a:prstGeom>
        </p:spPr>
      </p:pic>
      <p:pic>
        <p:nvPicPr>
          <p:cNvPr id="14" name="Picture 13" descr="A close up of a device&#10;&#10;Description automatically generated">
            <a:extLst>
              <a:ext uri="{FF2B5EF4-FFF2-40B4-BE49-F238E27FC236}">
                <a16:creationId xmlns:a16="http://schemas.microsoft.com/office/drawing/2014/main" id="{79B2F72D-281B-4467-8816-1CF7F019BD3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13858" y="3941531"/>
            <a:ext cx="1187134" cy="1346100"/>
          </a:xfrm>
          <a:prstGeom prst="rect">
            <a:avLst/>
          </a:prstGeom>
        </p:spPr>
      </p:pic>
      <p:pic>
        <p:nvPicPr>
          <p:cNvPr id="16" name="Picture 15" descr="A picture containing person&#10;&#10;Description automatically generated">
            <a:extLst>
              <a:ext uri="{FF2B5EF4-FFF2-40B4-BE49-F238E27FC236}">
                <a16:creationId xmlns:a16="http://schemas.microsoft.com/office/drawing/2014/main" id="{469DA6F4-4BC4-4647-8AEE-30A01998D69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862961">
            <a:off x="5067024" y="3514306"/>
            <a:ext cx="1147116" cy="829021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4DE3DAA6-953C-473F-B707-3DA91CD0E6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4F1914B-E348-47EA-9B22-552BAC7D997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7628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8D449A43-40C4-4ED0-8404-378DAC3A7B9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6419" y="3607243"/>
            <a:ext cx="1611614" cy="1877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79CE560-6FB6-4A9E-8E35-6786DBF40A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9013" y="1724667"/>
            <a:ext cx="893654" cy="8327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PRESTAN Ultralite</a:t>
            </a:r>
            <a:r>
              <a:rPr lang="en-US" baseline="30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®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 Manikin</a:t>
            </a:r>
            <a:endParaRPr lang="en-US" b="1" i="1" dirty="0">
              <a:solidFill>
                <a:schemeClr val="accent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E16C6C1-721A-4706-91BC-6A9E9CA10F1C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5326CE5-0083-47D8-A3CB-E278033051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7437" y="1639278"/>
            <a:ext cx="570316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000" b="0" i="0" u="none" strike="noStrike" dirty="0">
                <a:solidFill>
                  <a:srgbClr val="0F2862"/>
                </a:solidFill>
                <a:effectLst/>
              </a:rPr>
              <a:t>PRESTAN is committed to </a:t>
            </a:r>
            <a:r>
              <a:rPr lang="en-US" sz="3000" b="1" i="1" u="none" strike="noStrike" dirty="0">
                <a:solidFill>
                  <a:srgbClr val="0F2862"/>
                </a:solidFill>
                <a:effectLst/>
              </a:rPr>
              <a:t>building confidence</a:t>
            </a:r>
            <a:r>
              <a:rPr lang="en-US" sz="3000" b="0" i="0" u="none" strike="noStrike" dirty="0">
                <a:solidFill>
                  <a:srgbClr val="0F2862"/>
                </a:solidFill>
                <a:effectLst/>
              </a:rPr>
              <a:t> with our </a:t>
            </a:r>
            <a:r>
              <a:rPr lang="en-US" sz="3000" b="1" i="0" u="none" strike="noStrike" dirty="0">
                <a:solidFill>
                  <a:srgbClr val="00B050"/>
                </a:solidFill>
                <a:effectLst/>
              </a:rPr>
              <a:t>most compact, lightweight manikin </a:t>
            </a:r>
            <a:r>
              <a:rPr lang="en-US" sz="3000" b="0" i="0" u="none" strike="noStrike" dirty="0">
                <a:solidFill>
                  <a:srgbClr val="0F2862"/>
                </a:solidFill>
                <a:effectLst/>
              </a:rPr>
              <a:t>designed with the same high quality and realism you expect</a:t>
            </a:r>
          </a:p>
          <a:p>
            <a:pPr marL="0" indent="0">
              <a:buNone/>
            </a:pPr>
            <a:endParaRPr lang="en-US" sz="1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Easy to set up &amp; clean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Compact &amp; lightweight to carry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With or without CPR feedback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Medium or dark skin tone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Available in Single, 4-pack &amp; 12-pack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DD9C500-0277-4E2F-8E1A-AF69F3567B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8186" y="2568556"/>
            <a:ext cx="1419447" cy="124639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F5DF393-DD06-458B-AEA2-E2300DFC7CE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118" y="1777520"/>
            <a:ext cx="1269068" cy="195241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F69D779-7632-4BD7-9BB5-BF6DF088A1F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546" y="3976836"/>
            <a:ext cx="1699713" cy="1877849"/>
          </a:xfrm>
          <a:prstGeom prst="rect">
            <a:avLst/>
          </a:prstGeom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E5F156F8-7A9E-4FCC-9F16-D6793558F8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866E3C8-70E6-4D9E-B06A-F1DDAEF427C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20206" y="5523795"/>
            <a:ext cx="9610960" cy="1339850"/>
          </a:xfrm>
          <a:prstGeom prst="rect">
            <a:avLst/>
          </a:prstGeom>
        </p:spPr>
      </p:pic>
      <p:pic>
        <p:nvPicPr>
          <p:cNvPr id="6" name="Picture 5" descr="A picture containing person, person, young, boy&#10;&#10;Description automatically generated">
            <a:extLst>
              <a:ext uri="{FF2B5EF4-FFF2-40B4-BE49-F238E27FC236}">
                <a16:creationId xmlns:a16="http://schemas.microsoft.com/office/drawing/2014/main" id="{E9E84635-80BC-4E9C-AB86-8EC110E8EC9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22866" y="3969143"/>
            <a:ext cx="2194270" cy="1885542"/>
          </a:xfrm>
          <a:prstGeom prst="rect">
            <a:avLst/>
          </a:prstGeom>
        </p:spPr>
      </p:pic>
      <p:pic>
        <p:nvPicPr>
          <p:cNvPr id="8" name="Picture 7" descr="A picture containing sitting, table, cake, person&#10;&#10;Description automatically generated">
            <a:extLst>
              <a:ext uri="{FF2B5EF4-FFF2-40B4-BE49-F238E27FC236}">
                <a16:creationId xmlns:a16="http://schemas.microsoft.com/office/drawing/2014/main" id="{7FE2377F-3CB7-4D63-8BFD-C2049D71FCC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1283" y="1566927"/>
            <a:ext cx="2691705" cy="2040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3258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0621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PRESTAN TAKE2</a:t>
            </a:r>
            <a:r>
              <a:rPr lang="en-US" baseline="300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®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 Collection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5EE9273-F61B-4EC8-BA94-B2420D0092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86184"/>
            <a:ext cx="5864352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PRESTAN is committed to </a:t>
            </a:r>
            <a:r>
              <a:rPr lang="en-US" b="1" i="1" dirty="0">
                <a:solidFill>
                  <a:schemeClr val="accent1">
                    <a:lumMod val="50000"/>
                  </a:schemeClr>
                </a:solidFill>
              </a:rPr>
              <a:t>building confidence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with our </a:t>
            </a:r>
            <a:r>
              <a:rPr lang="en-US" b="1" dirty="0">
                <a:solidFill>
                  <a:schemeClr val="accent6"/>
                </a:solidFill>
              </a:rPr>
              <a:t>most popular CPR &amp; AED training equipment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in one single collection</a:t>
            </a:r>
          </a:p>
          <a:p>
            <a:endParaRPr lang="en-US" sz="1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2600" dirty="0">
                <a:solidFill>
                  <a:schemeClr val="accent1">
                    <a:lumMod val="50000"/>
                  </a:schemeClr>
                </a:solidFill>
              </a:rPr>
              <a:t>TAKE2</a:t>
            </a:r>
            <a:r>
              <a:rPr lang="en-US" sz="2600" baseline="30000" dirty="0">
                <a:solidFill>
                  <a:schemeClr val="accent1">
                    <a:lumMod val="50000"/>
                  </a:schemeClr>
                </a:solidFill>
              </a:rPr>
              <a:t>®</a:t>
            </a:r>
            <a:r>
              <a:rPr lang="en-US" sz="2600" dirty="0">
                <a:solidFill>
                  <a:schemeClr val="accent1">
                    <a:lumMod val="50000"/>
                  </a:schemeClr>
                </a:solidFill>
              </a:rPr>
              <a:t> Collection Includes:</a:t>
            </a:r>
          </a:p>
          <a:p>
            <a:pPr lvl="1"/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(2) Professional Adult Training Mankins                       </a:t>
            </a:r>
            <a:r>
              <a:rPr lang="en-US" sz="1800" i="1" dirty="0">
                <a:solidFill>
                  <a:schemeClr val="accent1">
                    <a:lumMod val="50000"/>
                  </a:schemeClr>
                </a:solidFill>
              </a:rPr>
              <a:t>with CPR Feedback and 20 Face Shield/Lung Bags</a:t>
            </a:r>
          </a:p>
          <a:p>
            <a:pPr lvl="1"/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(2) Professional Infant Training Mankins                       </a:t>
            </a:r>
            <a:r>
              <a:rPr lang="en-US" sz="1800" i="1" dirty="0">
                <a:solidFill>
                  <a:schemeClr val="accent1">
                    <a:lumMod val="50000"/>
                  </a:schemeClr>
                </a:solidFill>
              </a:rPr>
              <a:t>with CPR Feedback and 20 Face Shield/Lung Bags</a:t>
            </a:r>
          </a:p>
          <a:p>
            <a:pPr lvl="1"/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(2) AED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</a:rPr>
              <a:t>UltraTrainers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®</a:t>
            </a:r>
          </a:p>
          <a:p>
            <a:pPr lvl="1"/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Diversity Kit also available with medium and dark skin tone manikins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3CC9EC8-6106-4FB0-8DFA-51B5AA6C990A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08C8CC94-5E0F-4D04-99E4-F0DE7B9F8C6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98482" y="1392247"/>
            <a:ext cx="4013203" cy="2364456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9D562AC8-1D96-401D-A4E7-6080ED8D80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picture containing table, boy, holding, person&#10;&#10;Description automatically generated">
            <a:extLst>
              <a:ext uri="{FF2B5EF4-FFF2-40B4-BE49-F238E27FC236}">
                <a16:creationId xmlns:a16="http://schemas.microsoft.com/office/drawing/2014/main" id="{1F1FCD00-BAC8-484B-9EAC-15F2A4B30A3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5399" y="3823282"/>
            <a:ext cx="4245579" cy="2286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91628AD-C3F9-46CE-B217-6DC2A18C537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20206" y="5523795"/>
            <a:ext cx="9610960" cy="133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9079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Q&amp;A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BC52856-D963-48F8-BC08-E33CF0D98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7981" y="2478841"/>
            <a:ext cx="5036038" cy="9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117F51-4D46-44DC-BF36-FD6B6F440565}"/>
              </a:ext>
            </a:extLst>
          </p:cNvPr>
          <p:cNvCxnSpPr/>
          <p:nvPr/>
        </p:nvCxnSpPr>
        <p:spPr>
          <a:xfrm>
            <a:off x="786384" y="192938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0F91FD2-88C3-43BA-8976-A61EBEEACB9C}"/>
              </a:ext>
            </a:extLst>
          </p:cNvPr>
          <p:cNvCxnSpPr/>
          <p:nvPr/>
        </p:nvCxnSpPr>
        <p:spPr>
          <a:xfrm>
            <a:off x="783336" y="509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82091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9" y="2776699"/>
            <a:ext cx="12192000" cy="2852737"/>
          </a:xfrm>
        </p:spPr>
        <p:txBody>
          <a:bodyPr>
            <a:normAutofit fontScale="90000"/>
          </a:bodyPr>
          <a:lstStyle/>
          <a:p>
            <a:pPr marL="0" indent="0" algn="ctr"/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To learn more about how PRESTAN is </a:t>
            </a:r>
            <a:r>
              <a:rPr lang="en-US" sz="4000" b="1" i="1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building confidence</a:t>
            </a:r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, please visit </a:t>
            </a:r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  <a:hlinkClick r:id="rId2"/>
              </a:rPr>
              <a:t>www.prestanproducts.com </a:t>
            </a:r>
            <a:b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en-US" sz="4000" dirty="0">
              <a:solidFill>
                <a:schemeClr val="accent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AA806CD-B590-44AD-96E5-B3E68FFB6AB4}"/>
              </a:ext>
            </a:extLst>
          </p:cNvPr>
          <p:cNvCxnSpPr/>
          <p:nvPr/>
        </p:nvCxnSpPr>
        <p:spPr>
          <a:xfrm>
            <a:off x="786384" y="192938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7C5A7E-2ECE-4F57-91C8-D06CCDA8809F}"/>
              </a:ext>
            </a:extLst>
          </p:cNvPr>
          <p:cNvCxnSpPr/>
          <p:nvPr/>
        </p:nvCxnSpPr>
        <p:spPr>
          <a:xfrm>
            <a:off x="783336" y="5103808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ubtitle 7">
            <a:extLst>
              <a:ext uri="{FF2B5EF4-FFF2-40B4-BE49-F238E27FC236}">
                <a16:creationId xmlns:a16="http://schemas.microsoft.com/office/drawing/2014/main" id="{372E7723-1217-4BB0-8028-42A5811470B2}"/>
              </a:ext>
            </a:extLst>
          </p:cNvPr>
          <p:cNvSpPr txBox="1">
            <a:spLocks/>
          </p:cNvSpPr>
          <p:nvPr/>
        </p:nvSpPr>
        <p:spPr>
          <a:xfrm>
            <a:off x="0" y="5355142"/>
            <a:ext cx="12192000" cy="1032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20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7C7A3E49-1D83-4A97-B8F7-CB7E362947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7981" y="2379006"/>
            <a:ext cx="5036038" cy="9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D9367D3-1ACB-4A57-8F28-E49D6F017458}"/>
              </a:ext>
            </a:extLst>
          </p:cNvPr>
          <p:cNvSpPr txBox="1"/>
          <p:nvPr/>
        </p:nvSpPr>
        <p:spPr>
          <a:xfrm>
            <a:off x="1267247" y="5316799"/>
            <a:ext cx="96575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[NAME, TITLE]</a:t>
            </a:r>
          </a:p>
          <a:p>
            <a:pPr marL="0" indent="0" algn="ctr">
              <a:buNone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[E-mail:    ]</a:t>
            </a:r>
          </a:p>
          <a:p>
            <a:pPr marL="0" indent="0" algn="ctr">
              <a:buNone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[Phone:    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855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Introduction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BC52856-D963-48F8-BC08-E33CF0D98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7983" y="2478843"/>
            <a:ext cx="5036039" cy="9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117F51-4D46-44DC-BF36-FD6B6F440565}"/>
              </a:ext>
            </a:extLst>
          </p:cNvPr>
          <p:cNvCxnSpPr/>
          <p:nvPr/>
        </p:nvCxnSpPr>
        <p:spPr>
          <a:xfrm>
            <a:off x="786384" y="192938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0F91FD2-88C3-43BA-8976-A61EBEEACB9C}"/>
              </a:ext>
            </a:extLst>
          </p:cNvPr>
          <p:cNvCxnSpPr/>
          <p:nvPr/>
        </p:nvCxnSpPr>
        <p:spPr>
          <a:xfrm>
            <a:off x="783336" y="509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8799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DD27E-E08A-48CA-B989-D622C5BDE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PRESTAN Products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619502-5807-43EF-94AF-1F9C466C1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257" y="1770761"/>
            <a:ext cx="5312663" cy="447065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Founded in 2007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Mayfield Village, Ohio 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Customers in 40+ countries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Global warehousing facilities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Design and manufacture PRESTAN CPR Manikins &amp; AED Trainers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All PRESTAN products are sold through authorized distributors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102970-EECF-4761-8594-0B903F0C15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B2B18542-020C-4F20-8449-4033E0AD650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8690" y="1600241"/>
            <a:ext cx="2175110" cy="1691119"/>
          </a:xfrm>
          <a:prstGeom prst="rect">
            <a:avLst/>
          </a:prstGeom>
        </p:spPr>
      </p:pic>
      <p:pic>
        <p:nvPicPr>
          <p:cNvPr id="8" name="Picture 12">
            <a:extLst>
              <a:ext uri="{FF2B5EF4-FFF2-40B4-BE49-F238E27FC236}">
                <a16:creationId xmlns:a16="http://schemas.microsoft.com/office/drawing/2014/main" id="{F97E3FDD-172F-4FC6-8D1E-8E9FBD2CD3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5868" y="1859943"/>
            <a:ext cx="3055810" cy="2002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C9C8E21-5B66-4410-A822-5397E3FBE2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49406">
            <a:off x="10446572" y="3665366"/>
            <a:ext cx="1267168" cy="1472018"/>
          </a:xfrm>
          <a:prstGeom prst="rect">
            <a:avLst/>
          </a:prstGeom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AADECA83-F807-4715-A7D6-8B399A2D5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628" y="6104778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FEB5565-DE46-4FD3-85B3-0699E437DFE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0773" y="5513646"/>
            <a:ext cx="9610960" cy="13398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7922125-770E-3DEB-3A84-AACDD838658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9630" y="4032122"/>
            <a:ext cx="3354602" cy="200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551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DD27E-E08A-48CA-B989-D622C5BDE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9"/>
            <a:ext cx="11292239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PRESTAN is Committed to </a:t>
            </a:r>
            <a:r>
              <a:rPr lang="en-US" b="1" i="1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Building Confidence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F0F924C-D2CA-43B2-89D2-41DF413029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708519"/>
            <a:ext cx="6778797" cy="4667249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with Students </a:t>
            </a:r>
          </a:p>
          <a:p>
            <a:pPr lvl="1"/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realistic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CPR manikin designs that provide </a:t>
            </a:r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immediate feedback </a:t>
            </a:r>
          </a:p>
          <a:p>
            <a:pPr lvl="1"/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AED features that provide the most </a:t>
            </a:r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accurate representation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of how live AED’s perform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with Instructors </a:t>
            </a:r>
          </a:p>
          <a:p>
            <a:pPr lvl="1"/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high quality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CPR manikins and AED trainers </a:t>
            </a:r>
          </a:p>
          <a:p>
            <a:pPr lvl="1"/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easy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to setup &amp; clean, </a:t>
            </a:r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compact &amp; lightweight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to carry</a:t>
            </a:r>
          </a:p>
          <a:p>
            <a:pPr lvl="1"/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provide </a:t>
            </a:r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immediate feedback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to students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with Distributors</a:t>
            </a:r>
          </a:p>
          <a:p>
            <a:pPr lvl="1"/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long term investment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in new product development </a:t>
            </a:r>
          </a:p>
          <a:p>
            <a:pPr lvl="1"/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high quality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CPR &amp; AED training products backed by </a:t>
            </a:r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industry leading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3-year warranty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102970-EECF-4761-8594-0B903F0C15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8D3D8016-4234-40DC-91F5-DFEB242087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97167" y="1396777"/>
            <a:ext cx="3894833" cy="262157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AF001DC-3736-45A4-BA5A-79D08401B5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7360" y="4014762"/>
            <a:ext cx="2604272" cy="2224367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75DDB982-D5B7-48B1-9923-925E7533A1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677290E-5228-40DE-A58B-9B09384116E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354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Product Offerings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BC52856-D963-48F8-BC08-E33CF0D98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7983" y="2478843"/>
            <a:ext cx="5036039" cy="9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117F51-4D46-44DC-BF36-FD6B6F440565}"/>
              </a:ext>
            </a:extLst>
          </p:cNvPr>
          <p:cNvCxnSpPr/>
          <p:nvPr/>
        </p:nvCxnSpPr>
        <p:spPr>
          <a:xfrm>
            <a:off x="786384" y="192938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0F91FD2-88C3-43BA-8976-A61EBEEACB9C}"/>
              </a:ext>
            </a:extLst>
          </p:cNvPr>
          <p:cNvCxnSpPr/>
          <p:nvPr/>
        </p:nvCxnSpPr>
        <p:spPr>
          <a:xfrm>
            <a:off x="783336" y="509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04624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DD27E-E08A-48CA-B989-D622C5BDE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7950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CPR Training Manikin Product Positioning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102970-EECF-4761-8594-0B903F0C15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89704750-2B8B-4935-92F0-8CB5B14F8C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30FFAC7-4757-4E82-BA0C-B9481E4D4F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0775" y="5452175"/>
            <a:ext cx="9610960" cy="133985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9417815-EA6C-4FC7-80DF-ED91B96778FD}"/>
              </a:ext>
            </a:extLst>
          </p:cNvPr>
          <p:cNvSpPr txBox="1"/>
          <p:nvPr/>
        </p:nvSpPr>
        <p:spPr>
          <a:xfrm>
            <a:off x="9000396" y="3467731"/>
            <a:ext cx="18302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*Mobile device not included</a:t>
            </a:r>
          </a:p>
        </p:txBody>
      </p:sp>
      <p:pic>
        <p:nvPicPr>
          <p:cNvPr id="27" name="Picture 26" descr="A picture containing bag&#10;&#10;Description automatically generated">
            <a:extLst>
              <a:ext uri="{FF2B5EF4-FFF2-40B4-BE49-F238E27FC236}">
                <a16:creationId xmlns:a16="http://schemas.microsoft.com/office/drawing/2014/main" id="{04DA12DB-DEB4-4A6A-9945-93AD8C3AFF0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04910" y="1524661"/>
            <a:ext cx="2516072" cy="201566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EBC9DD8-8A36-49D0-883B-AE1B89BB689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8371" y="2244084"/>
            <a:ext cx="2389613" cy="1772703"/>
          </a:xfrm>
          <a:prstGeom prst="rect">
            <a:avLst/>
          </a:prstGeom>
        </p:spPr>
      </p:pic>
      <p:pic>
        <p:nvPicPr>
          <p:cNvPr id="31" name="Picture 30" descr="A picture containing accessory&#10;&#10;Description automatically generated">
            <a:extLst>
              <a:ext uri="{FF2B5EF4-FFF2-40B4-BE49-F238E27FC236}">
                <a16:creationId xmlns:a16="http://schemas.microsoft.com/office/drawing/2014/main" id="{E5242F4F-6234-47C7-9862-DC8A7F874C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0135" y="2618251"/>
            <a:ext cx="3097262" cy="2064841"/>
          </a:xfrm>
          <a:prstGeom prst="rect">
            <a:avLst/>
          </a:prstGeom>
        </p:spPr>
      </p:pic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95AA2FAF-B437-4E43-8CA2-3CF13F14325F}"/>
              </a:ext>
            </a:extLst>
          </p:cNvPr>
          <p:cNvCxnSpPr/>
          <p:nvPr/>
        </p:nvCxnSpPr>
        <p:spPr>
          <a:xfrm flipV="1">
            <a:off x="1121604" y="1747720"/>
            <a:ext cx="0" cy="3815255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3C3334C3-7FF1-42B6-990E-1C2C0E46CA5E}"/>
              </a:ext>
            </a:extLst>
          </p:cNvPr>
          <p:cNvSpPr txBox="1"/>
          <p:nvPr/>
        </p:nvSpPr>
        <p:spPr>
          <a:xfrm rot="16200000">
            <a:off x="121206" y="3417545"/>
            <a:ext cx="16405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1" dirty="0">
                <a:solidFill>
                  <a:schemeClr val="accent1">
                    <a:lumMod val="50000"/>
                  </a:schemeClr>
                </a:solidFill>
              </a:rPr>
              <a:t>Features &amp; Benefits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6D96485-1332-43D3-B4F5-9EF2C688A71A}"/>
              </a:ext>
            </a:extLst>
          </p:cNvPr>
          <p:cNvSpPr/>
          <p:nvPr/>
        </p:nvSpPr>
        <p:spPr>
          <a:xfrm>
            <a:off x="1121604" y="5358842"/>
            <a:ext cx="9900745" cy="199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i="1" dirty="0"/>
              <a:t>Basic CPR Training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29F3907-EAEA-4AB5-8783-4C221226B33A}"/>
              </a:ext>
            </a:extLst>
          </p:cNvPr>
          <p:cNvSpPr/>
          <p:nvPr/>
        </p:nvSpPr>
        <p:spPr>
          <a:xfrm>
            <a:off x="8463831" y="5658029"/>
            <a:ext cx="2557151" cy="19553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i="1" dirty="0"/>
              <a:t>Advanced CPR Training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C5E6E63-D27B-4135-AB82-D3558B5DE6BD}"/>
              </a:ext>
            </a:extLst>
          </p:cNvPr>
          <p:cNvSpPr txBox="1"/>
          <p:nvPr/>
        </p:nvSpPr>
        <p:spPr>
          <a:xfrm>
            <a:off x="5673058" y="4016787"/>
            <a:ext cx="18449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PRESTAN Professional </a:t>
            </a:r>
          </a:p>
          <a:p>
            <a:pPr algn="ctr"/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Adult &amp; Jaw Thrust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ADED8E7-3ED9-4C27-A635-679734BA1EF7}"/>
              </a:ext>
            </a:extLst>
          </p:cNvPr>
          <p:cNvSpPr txBox="1"/>
          <p:nvPr/>
        </p:nvSpPr>
        <p:spPr>
          <a:xfrm>
            <a:off x="2491465" y="4622536"/>
            <a:ext cx="159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PRESTAN Ultralite®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6D51FC0-3D30-42F8-8383-3B5295BED3DD}"/>
              </a:ext>
            </a:extLst>
          </p:cNvPr>
          <p:cNvSpPr txBox="1"/>
          <p:nvPr/>
        </p:nvSpPr>
        <p:spPr>
          <a:xfrm>
            <a:off x="8810050" y="3650672"/>
            <a:ext cx="19111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PRESTAN Professional </a:t>
            </a:r>
          </a:p>
          <a:p>
            <a:pPr algn="ctr"/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Adult Series 2000</a:t>
            </a:r>
          </a:p>
        </p:txBody>
      </p:sp>
    </p:spTree>
    <p:extLst>
      <p:ext uri="{BB962C8B-B14F-4D97-AF65-F5344CB8AC3E}">
        <p14:creationId xmlns:p14="http://schemas.microsoft.com/office/powerpoint/2010/main" val="406344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A close up of a device&#10;&#10;Description automatically generated">
            <a:extLst>
              <a:ext uri="{FF2B5EF4-FFF2-40B4-BE49-F238E27FC236}">
                <a16:creationId xmlns:a16="http://schemas.microsoft.com/office/drawing/2014/main" id="{440ADBD0-AED8-41AF-88B8-4803861CC56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344" y="4360764"/>
            <a:ext cx="1274059" cy="15843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1353800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Professional Adult Series 2000 Manikin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8C9FCD0-A089-430F-833F-0D8B813EA531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>
            <a:extLst>
              <a:ext uri="{FF2B5EF4-FFF2-40B4-BE49-F238E27FC236}">
                <a16:creationId xmlns:a16="http://schemas.microsoft.com/office/drawing/2014/main" id="{4DE3DAA6-953C-473F-B707-3DA91CD0E6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A1A75BF0-C538-4939-8F64-59A231DB6F7E}"/>
              </a:ext>
            </a:extLst>
          </p:cNvPr>
          <p:cNvSpPr txBox="1">
            <a:spLocks/>
          </p:cNvSpPr>
          <p:nvPr/>
        </p:nvSpPr>
        <p:spPr>
          <a:xfrm>
            <a:off x="5899195" y="1363438"/>
            <a:ext cx="5631389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2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12" name="Picture 11" descr="A close up of a mans face&#10;&#10;Description automatically generated">
            <a:extLst>
              <a:ext uri="{FF2B5EF4-FFF2-40B4-BE49-F238E27FC236}">
                <a16:creationId xmlns:a16="http://schemas.microsoft.com/office/drawing/2014/main" id="{893978ED-ECA3-4B68-9C15-8164B3EC76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7021" y="1571227"/>
            <a:ext cx="2667574" cy="1776705"/>
          </a:xfrm>
          <a:prstGeom prst="rect">
            <a:avLst/>
          </a:prstGeom>
        </p:spPr>
      </p:pic>
      <p:pic>
        <p:nvPicPr>
          <p:cNvPr id="17" name="Picture 16" descr="Graphical user interface&#10;&#10;Description automatically generated">
            <a:extLst>
              <a:ext uri="{FF2B5EF4-FFF2-40B4-BE49-F238E27FC236}">
                <a16:creationId xmlns:a16="http://schemas.microsoft.com/office/drawing/2014/main" id="{DE2A951D-8321-460D-BE10-ADDF16D46D7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3875" y="1414309"/>
            <a:ext cx="2841056" cy="253614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BE6B8E0-C96F-466D-82AE-3A101CC971E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14" name="Content Placeholder 9">
            <a:extLst>
              <a:ext uri="{FF2B5EF4-FFF2-40B4-BE49-F238E27FC236}">
                <a16:creationId xmlns:a16="http://schemas.microsoft.com/office/drawing/2014/main" id="{3117FD1C-062D-46CD-8E74-9B52D14BAC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3506" y="1763337"/>
            <a:ext cx="6090120" cy="435133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Dual-purpose training solution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Traditional rate monitor in shoulder and clicker (beep) provides basic rate and depth </a:t>
            </a: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Advanced feedback including rate, depth, recoil, ventilation, and hands-off time provided with PRESTAN CPR Feedback App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Add-on Kit available to upgrade PRESTAN Professional Adult and Jaw Thrust Manikins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(</a:t>
            </a:r>
            <a:r>
              <a:rPr lang="en-US" sz="2400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2018 model or newer)</a:t>
            </a:r>
          </a:p>
          <a:p>
            <a:pPr lvl="1"/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Model date can be found on back of manikin torso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1-year warranty</a:t>
            </a:r>
          </a:p>
        </p:txBody>
      </p:sp>
      <p:sp>
        <p:nvSpPr>
          <p:cNvPr id="20" name="Content Placeholder 9">
            <a:extLst>
              <a:ext uri="{FF2B5EF4-FFF2-40B4-BE49-F238E27FC236}">
                <a16:creationId xmlns:a16="http://schemas.microsoft.com/office/drawing/2014/main" id="{81400369-A6C9-4DA4-BA79-CC8366D1C0B4}"/>
              </a:ext>
            </a:extLst>
          </p:cNvPr>
          <p:cNvSpPr txBox="1">
            <a:spLocks/>
          </p:cNvSpPr>
          <p:nvPr/>
        </p:nvSpPr>
        <p:spPr>
          <a:xfrm>
            <a:off x="6254280" y="1812139"/>
            <a:ext cx="5334877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5B01FE6-6B08-41F7-B89B-83D526812E2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2237" y="3429000"/>
            <a:ext cx="1680520" cy="2802692"/>
          </a:xfrm>
          <a:prstGeom prst="rect">
            <a:avLst/>
          </a:prstGeom>
        </p:spPr>
      </p:pic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8053D89-54A5-47BD-854F-2EAD446D8B9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5981" y="3897021"/>
            <a:ext cx="1447741" cy="1325563"/>
          </a:xfrm>
          <a:prstGeom prst="rect">
            <a:avLst/>
          </a:prstGeom>
        </p:spPr>
      </p:pic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4C58E0FE-351E-4A89-A3D5-B6E3331AC09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33165" y="4988642"/>
            <a:ext cx="1398204" cy="1084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2790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3B37997-A0B5-4E5A-A4DB-FBF310C1D3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Professional Manikin Key Product Features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92563C-95D2-4C74-91A9-27DE52BE3A65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3343ED38-01B3-4623-A666-9F81FC5FC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2379A9D-E98C-4D0E-85B0-58202E838D40}"/>
              </a:ext>
            </a:extLst>
          </p:cNvPr>
          <p:cNvSpPr txBox="1"/>
          <p:nvPr/>
        </p:nvSpPr>
        <p:spPr>
          <a:xfrm flipH="1">
            <a:off x="11329240" y="3946277"/>
            <a:ext cx="634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23" name="Content Placeholder 9">
            <a:extLst>
              <a:ext uri="{FF2B5EF4-FFF2-40B4-BE49-F238E27FC236}">
                <a16:creationId xmlns:a16="http://schemas.microsoft.com/office/drawing/2014/main" id="{D5451319-2F8E-4AB4-BE94-7635813968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01880" y="1664243"/>
            <a:ext cx="5605143" cy="4351338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Realistic to eye and touch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Lightweight with fast &amp; simple setup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Immediate rate &amp; depth feedback f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ully compliant with industry guidelines</a:t>
            </a:r>
          </a:p>
          <a:p>
            <a:pPr lvl="1"/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Recoil, ventilation and hands off time available with Series 2000 Manikin &amp; PRESTAN CPR Feedback App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Easy to clean and maintain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Medium and dark skin tones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Single, 4-pack and specialty packs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3-year warranty</a:t>
            </a:r>
          </a:p>
        </p:txBody>
      </p:sp>
      <p:pic>
        <p:nvPicPr>
          <p:cNvPr id="5" name="Picture 4" descr="A picture containing shirt, bag&#10;&#10;Description automatically generated">
            <a:extLst>
              <a:ext uri="{FF2B5EF4-FFF2-40B4-BE49-F238E27FC236}">
                <a16:creationId xmlns:a16="http://schemas.microsoft.com/office/drawing/2014/main" id="{962E9A4A-1670-4440-842D-BE69ECEFE8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4801" y="1638186"/>
            <a:ext cx="2827445" cy="20975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FFB904F-218C-4AF6-8FE1-AB4AB418603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546" y="3984577"/>
            <a:ext cx="2194526" cy="18060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661513D-E5C3-47D3-9DF7-13797051077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5354" y="3984577"/>
            <a:ext cx="2194527" cy="1901924"/>
          </a:xfrm>
          <a:prstGeom prst="rect">
            <a:avLst/>
          </a:prstGeom>
        </p:spPr>
      </p:pic>
      <p:pic>
        <p:nvPicPr>
          <p:cNvPr id="11" name="Picture 10" descr="A picture containing bag&#10;&#10;Description automatically generated">
            <a:extLst>
              <a:ext uri="{FF2B5EF4-FFF2-40B4-BE49-F238E27FC236}">
                <a16:creationId xmlns:a16="http://schemas.microsoft.com/office/drawing/2014/main" id="{A128ECEB-0CD6-4AB2-ADE1-ADE3F7A370C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7885" y="1646039"/>
            <a:ext cx="2752720" cy="220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2124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288478CAB9C346BB3B8BCA081780F3" ma:contentTypeVersion="11" ma:contentTypeDescription="Create a new document." ma:contentTypeScope="" ma:versionID="4001fb9904ba862032bf23f789df1585">
  <xsd:schema xmlns:xsd="http://www.w3.org/2001/XMLSchema" xmlns:xs="http://www.w3.org/2001/XMLSchema" xmlns:p="http://schemas.microsoft.com/office/2006/metadata/properties" xmlns:ns2="fbd92a7d-674c-49ae-bb0c-bfbddee0ab97" xmlns:ns3="abd8375a-aeec-4d3e-8d29-b75c5080d851" targetNamespace="http://schemas.microsoft.com/office/2006/metadata/properties" ma:root="true" ma:fieldsID="6680c0f2aeaf9061cba70ed9c0b6ccd8" ns2:_="" ns3:_="">
    <xsd:import namespace="fbd92a7d-674c-49ae-bb0c-bfbddee0ab97"/>
    <xsd:import namespace="abd8375a-aeec-4d3e-8d29-b75c5080d85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d92a7d-674c-49ae-bb0c-bfbddee0ab9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d8375a-aeec-4d3e-8d29-b75c5080d85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D4B5448-D641-4BE7-AA4E-1682759DE2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57A2B22-9532-46B8-94E2-8E8FA41673F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9C06B4E-27E9-48C9-A1AF-E2496969CB2F}">
  <ds:schemaRefs>
    <ds:schemaRef ds:uri="abd8375a-aeec-4d3e-8d29-b75c5080d851"/>
    <ds:schemaRef ds:uri="fbd92a7d-674c-49ae-bb0c-bfbddee0ab9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13690</TotalTime>
  <Words>1386</Words>
  <Application>Microsoft Office PowerPoint</Application>
  <PresentationFormat>Widescreen</PresentationFormat>
  <Paragraphs>196</Paragraphs>
  <Slides>28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Calibri</vt:lpstr>
      <vt:lpstr>Calibri Light</vt:lpstr>
      <vt:lpstr>Tahoma</vt:lpstr>
      <vt:lpstr>Office Theme</vt:lpstr>
      <vt:lpstr>PowerPoint Presentation</vt:lpstr>
      <vt:lpstr>Agenda</vt:lpstr>
      <vt:lpstr>Introduction</vt:lpstr>
      <vt:lpstr>PRESTAN Products Overview</vt:lpstr>
      <vt:lpstr>PRESTAN is Committed to Building Confidence…</vt:lpstr>
      <vt:lpstr>Product Offerings</vt:lpstr>
      <vt:lpstr>CPR Training Manikin Product Positioning</vt:lpstr>
      <vt:lpstr>Professional Adult Series 2000 Manikin</vt:lpstr>
      <vt:lpstr>Professional Manikin Key Product Features</vt:lpstr>
      <vt:lpstr>Ultralite® Manikin Key Product Features</vt:lpstr>
      <vt:lpstr>CPR Training Manikin Product Offerings</vt:lpstr>
      <vt:lpstr>CPR Training Manikin Product Offerings</vt:lpstr>
      <vt:lpstr>CPR Training Supplies</vt:lpstr>
      <vt:lpstr>Manikin Parts, Accessories &amp; Consumables</vt:lpstr>
      <vt:lpstr>Professional AED Trainer PLUS</vt:lpstr>
      <vt:lpstr>AED UltraTrainerTM Product Features</vt:lpstr>
      <vt:lpstr>Parts, Accessories &amp; Consumables</vt:lpstr>
      <vt:lpstr>AED Trainer Parts, Accessories &amp; Consumables</vt:lpstr>
      <vt:lpstr>New Product Introductions</vt:lpstr>
      <vt:lpstr>PRESTAN Infant Ultralite® Manikin</vt:lpstr>
      <vt:lpstr>PRESTAN Female AccessoryTM </vt:lpstr>
      <vt:lpstr>PRESTAN Professional Adult Series 2000 Manikin</vt:lpstr>
      <vt:lpstr>PRESTAN Manikin Diversity Kits</vt:lpstr>
      <vt:lpstr>PRESTAN CPR Training Supplies</vt:lpstr>
      <vt:lpstr>PRESTAN Ultralite® Manikin</vt:lpstr>
      <vt:lpstr>PRESTAN TAKE2® Collection</vt:lpstr>
      <vt:lpstr>Q&amp;A</vt:lpstr>
      <vt:lpstr>       To learn more about how PRESTAN is building confidence, please visit www.prestanproducts.com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Lindsay Benz</dc:creator>
  <cp:lastModifiedBy>Lindsay Benz</cp:lastModifiedBy>
  <cp:revision>31</cp:revision>
  <cp:lastPrinted>2020-01-13T19:54:38Z</cp:lastPrinted>
  <dcterms:created xsi:type="dcterms:W3CDTF">2019-11-19T18:07:49Z</dcterms:created>
  <dcterms:modified xsi:type="dcterms:W3CDTF">2023-01-09T14:14:10Z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0x0101005E288478CAB9C346BB3B8BCA081780F3</vt:lpwstr>
  </property>
</Properties>
</file>